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2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2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4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685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7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5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93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01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8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2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3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8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1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7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9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4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76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Overseas Expansion and World War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5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Causes of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09487"/>
            <a:ext cx="6019799" cy="5348514"/>
          </a:xfrm>
        </p:spPr>
        <p:txBody>
          <a:bodyPr/>
          <a:lstStyle/>
          <a:p>
            <a:r>
              <a:rPr lang="en-US" dirty="0" smtClean="0"/>
              <a:t>Militarism</a:t>
            </a:r>
          </a:p>
          <a:p>
            <a:pPr lvl="1"/>
            <a:r>
              <a:rPr lang="en-US" dirty="0" smtClean="0"/>
              <a:t>As the world entered the 20</a:t>
            </a:r>
            <a:r>
              <a:rPr lang="en-US" baseline="30000" dirty="0" smtClean="0"/>
              <a:t>th</a:t>
            </a:r>
            <a:r>
              <a:rPr lang="en-US" dirty="0" smtClean="0"/>
              <a:t> century, many European countries entered an arms race.</a:t>
            </a:r>
          </a:p>
          <a:p>
            <a:r>
              <a:rPr lang="en-US" dirty="0" smtClean="0"/>
              <a:t>Alliances</a:t>
            </a:r>
          </a:p>
          <a:p>
            <a:pPr lvl="1"/>
            <a:r>
              <a:rPr lang="en-US" dirty="0" smtClean="0"/>
              <a:t>Over time, many European countries made agreements that if one country were to be attacked, allied countries had to defend them.</a:t>
            </a:r>
          </a:p>
          <a:p>
            <a:r>
              <a:rPr lang="en-US" dirty="0" smtClean="0"/>
              <a:t>Imperialism</a:t>
            </a:r>
          </a:p>
          <a:p>
            <a:pPr lvl="1"/>
            <a:r>
              <a:rPr lang="en-US" dirty="0" smtClean="0"/>
              <a:t>When a country increases their power by bringing additional territories under their control.</a:t>
            </a:r>
          </a:p>
          <a:p>
            <a:r>
              <a:rPr lang="en-US" dirty="0" smtClean="0"/>
              <a:t>Nationalism</a:t>
            </a:r>
          </a:p>
          <a:p>
            <a:pPr lvl="1"/>
            <a:r>
              <a:rPr lang="en-US" dirty="0" smtClean="0"/>
              <a:t>Loyalty to one’s nation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2static.fjcdn.com/pictures/Ww1+in+a+nutshell_dbb333_5602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887" y="2088318"/>
            <a:ext cx="6322488" cy="43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2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Outbreak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In 1914, Archduke Franz Ferdinand, heir to the Austro-Hungarian throne, is killed by a Serbian assassin.</a:t>
            </a:r>
          </a:p>
          <a:p>
            <a:endParaRPr lang="en-US" dirty="0"/>
          </a:p>
          <a:p>
            <a:r>
              <a:rPr lang="en-US" dirty="0" smtClean="0"/>
              <a:t>Austria-Hungary declares war on Serbia.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President Woodrow Wilson declares that the U.S. will remain neutral.</a:t>
            </a:r>
            <a:endParaRPr lang="en-US" dirty="0"/>
          </a:p>
        </p:txBody>
      </p:sp>
      <p:pic>
        <p:nvPicPr>
          <p:cNvPr id="8194" name="Picture 2" descr="http://blogs.smithsonianmag.com/history/files/2013/04/sarajevo-mu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55" y="1935921"/>
            <a:ext cx="5810545" cy="432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076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Due to the complicated system of alliances within Europe, many other countries were forced to join the conflict.</a:t>
            </a:r>
          </a:p>
          <a:p>
            <a:endParaRPr lang="en-US" dirty="0"/>
          </a:p>
          <a:p>
            <a:r>
              <a:rPr lang="en-US" dirty="0" smtClean="0"/>
              <a:t>Central Powers (Triple Alliance)</a:t>
            </a:r>
          </a:p>
          <a:p>
            <a:pPr lvl="1"/>
            <a:r>
              <a:rPr lang="en-US" dirty="0" smtClean="0"/>
              <a:t>Austria Hungary, Germany and the Ottoman Empire.</a:t>
            </a:r>
          </a:p>
          <a:p>
            <a:pPr lvl="1"/>
            <a:endParaRPr lang="en-US" dirty="0"/>
          </a:p>
          <a:p>
            <a:r>
              <a:rPr lang="en-US" dirty="0" smtClean="0"/>
              <a:t>Allied Powers (Triple Entente) </a:t>
            </a:r>
          </a:p>
          <a:p>
            <a:pPr lvl="1"/>
            <a:r>
              <a:rPr lang="en-US" dirty="0" smtClean="0"/>
              <a:t>France, Great Britain, Russia and Serbia.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bbc.co.uk/staticarchive/f3471bc169448a8ab452c90fa3b092baa78adea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46" y="1935921"/>
            <a:ext cx="6350672" cy="449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85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Stalemate in the Trenches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Germany attempts to invade France, but is stopped and neither side is able to advance.</a:t>
            </a:r>
          </a:p>
          <a:p>
            <a:endParaRPr lang="en-US" dirty="0"/>
          </a:p>
          <a:p>
            <a:r>
              <a:rPr lang="en-US" dirty="0" smtClean="0"/>
              <a:t>Both sides get locked in a stalemate and dig long series of trenches to avoid machine gun fire.</a:t>
            </a:r>
          </a:p>
          <a:p>
            <a:pPr lvl="1"/>
            <a:r>
              <a:rPr lang="en-US" dirty="0" smtClean="0"/>
              <a:t>Trench Warfare</a:t>
            </a:r>
          </a:p>
          <a:p>
            <a:endParaRPr lang="en-US" dirty="0" smtClean="0"/>
          </a:p>
          <a:p>
            <a:r>
              <a:rPr lang="en-US" dirty="0" smtClean="0"/>
              <a:t>Soldiers often lived in these trenches for a long time, experiencing horrible conditions.</a:t>
            </a:r>
            <a:endParaRPr lang="en-US" dirty="0"/>
          </a:p>
          <a:p>
            <a:endParaRPr lang="en-US" dirty="0"/>
          </a:p>
        </p:txBody>
      </p:sp>
      <p:pic>
        <p:nvPicPr>
          <p:cNvPr id="10244" name="Picture 4" descr="https://upload.wikimedia.org/wikipedia/commons/f/fa/Cheshire_Regiment_trench_Somme_1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2088319"/>
            <a:ext cx="5747657" cy="43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63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War of New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New Technology used during WWI cause death tolls the world had not previously seen.</a:t>
            </a:r>
          </a:p>
          <a:p>
            <a:pPr lvl="1"/>
            <a:r>
              <a:rPr lang="en-US" dirty="0" smtClean="0"/>
              <a:t>Tanks, airplanes, U-Boats(Submarines), machine guns.</a:t>
            </a:r>
          </a:p>
          <a:p>
            <a:endParaRPr lang="en-US" dirty="0"/>
          </a:p>
          <a:p>
            <a:r>
              <a:rPr lang="en-US" dirty="0" smtClean="0"/>
              <a:t>Both sides also used poison gas that caused severe injuries or death.</a:t>
            </a:r>
          </a:p>
          <a:p>
            <a:pPr lvl="1"/>
            <a:r>
              <a:rPr lang="en-US" dirty="0" smtClean="0"/>
              <a:t>Chlorine and Mustard gas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i.embed.ly/1/display/resize?key=1e6a1a1efdb011df84894040444cdc60&amp;url=http%3A%2F%2Fwww.history.com%2Fimages%2Fmedia%2Fslideshow%2Fworld-war-i-trench-warfare%2Fbritish-machine-gun-unit.jpg&amp;width=8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793" y="1935921"/>
            <a:ext cx="57626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09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7921"/>
            <a:ext cx="10353761" cy="1326321"/>
          </a:xfrm>
        </p:spPr>
        <p:txBody>
          <a:bodyPr/>
          <a:lstStyle/>
          <a:p>
            <a:r>
              <a:rPr lang="en-US" dirty="0" smtClean="0"/>
              <a:t>America’s Path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975360"/>
            <a:ext cx="6018597" cy="5882641"/>
          </a:xfrm>
        </p:spPr>
        <p:txBody>
          <a:bodyPr/>
          <a:lstStyle/>
          <a:p>
            <a:r>
              <a:rPr lang="en-US" dirty="0" smtClean="0"/>
              <a:t>Though the U.S. remained neutral early in the war, most Americans sympathized with the Allies.</a:t>
            </a:r>
          </a:p>
          <a:p>
            <a:endParaRPr lang="en-US" dirty="0"/>
          </a:p>
          <a:p>
            <a:r>
              <a:rPr lang="en-US" dirty="0" smtClean="0"/>
              <a:t>Germany begin using their submarines, called U-Boats, to sink ships supplying the Allies.</a:t>
            </a:r>
          </a:p>
          <a:p>
            <a:pPr lvl="1"/>
            <a:r>
              <a:rPr lang="en-US" dirty="0" smtClean="0"/>
              <a:t>Sink and American passenger ship called the </a:t>
            </a:r>
            <a:r>
              <a:rPr lang="en-US" i="1" dirty="0" smtClean="0"/>
              <a:t>Lusitania</a:t>
            </a:r>
            <a:r>
              <a:rPr lang="en-US" dirty="0" smtClean="0"/>
              <a:t> in 1917.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Zimmerman telegram</a:t>
            </a:r>
          </a:p>
          <a:p>
            <a:pPr lvl="1"/>
            <a:r>
              <a:rPr lang="en-US" dirty="0" smtClean="0"/>
              <a:t>Germany sends a message to Mexico asking them to attack the U.S., but it is intercepted.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U.S. declares war on Germany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2290" name="Picture 2" descr="http://positivelystacey.com/wp-content/uploads/2015/05/New-York-Times-front-page-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7" y="2088319"/>
            <a:ext cx="6001385" cy="360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978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States at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The U.S. put their industrial power behind the war effort.</a:t>
            </a:r>
          </a:p>
          <a:p>
            <a:pPr lvl="1"/>
            <a:r>
              <a:rPr lang="en-US" dirty="0" smtClean="0"/>
              <a:t>Many women and African Americans worked in factories to produce weapons for war.</a:t>
            </a:r>
          </a:p>
          <a:p>
            <a:pPr lvl="1"/>
            <a:endParaRPr lang="en-US" dirty="0"/>
          </a:p>
          <a:p>
            <a:r>
              <a:rPr lang="en-US" dirty="0" smtClean="0"/>
              <a:t>The U.S. landed over a million soldiers in France by 1918 and quickly overwhelmed Germany.</a:t>
            </a:r>
          </a:p>
          <a:p>
            <a:endParaRPr lang="en-US" dirty="0"/>
          </a:p>
          <a:p>
            <a:r>
              <a:rPr lang="en-US" dirty="0" smtClean="0"/>
              <a:t>Germany surrenders on November 9, 1918.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american-historama.org/images/wwi-us-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29" y="1875950"/>
            <a:ext cx="3714296" cy="49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02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Aftermath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8"/>
            <a:ext cx="6018597" cy="4769681"/>
          </a:xfrm>
        </p:spPr>
        <p:txBody>
          <a:bodyPr/>
          <a:lstStyle/>
          <a:p>
            <a:r>
              <a:rPr lang="en-US" smtClean="0"/>
              <a:t>Over 10 million people were killed during the war.</a:t>
            </a:r>
          </a:p>
          <a:p>
            <a:endParaRPr lang="en-US" smtClean="0"/>
          </a:p>
          <a:p>
            <a:r>
              <a:rPr lang="en-US" smtClean="0"/>
              <a:t>In January 1919, leaders of Allied countries meet in Paris to write a peace agreement.</a:t>
            </a:r>
          </a:p>
          <a:p>
            <a:pPr lvl="1"/>
            <a:r>
              <a:rPr lang="en-US" smtClean="0"/>
              <a:t>Losers of the war were not invited.</a:t>
            </a:r>
          </a:p>
          <a:p>
            <a:endParaRPr lang="en-US" smtClean="0"/>
          </a:p>
          <a:p>
            <a:r>
              <a:rPr lang="en-US" smtClean="0"/>
              <a:t>They agree upon the Treaty of Versailles</a:t>
            </a:r>
          </a:p>
          <a:p>
            <a:pPr lvl="1"/>
            <a:r>
              <a:rPr lang="en-US" smtClean="0"/>
              <a:t>Places all of the blame for the war on Germany.</a:t>
            </a:r>
          </a:p>
          <a:p>
            <a:pPr lvl="1"/>
            <a:r>
              <a:rPr lang="en-US" smtClean="0"/>
              <a:t>Had to pay billions in reparations, had to give up its colonies, and could not build its army.</a:t>
            </a:r>
          </a:p>
          <a:p>
            <a:endParaRPr lang="en-US" dirty="0"/>
          </a:p>
        </p:txBody>
      </p:sp>
      <p:pic>
        <p:nvPicPr>
          <p:cNvPr id="16386" name="Picture 2" descr="http://jhalpinww1technology.weebly.com/uploads/1/3/6/3/13634802/3540753.gif?4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2" y="2393119"/>
            <a:ext cx="5908107" cy="355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74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the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President Wilson felt that the aim of the Allies should be a just and lasting peace.</a:t>
            </a:r>
          </a:p>
          <a:p>
            <a:endParaRPr lang="en-US" dirty="0"/>
          </a:p>
          <a:p>
            <a:r>
              <a:rPr lang="en-US" dirty="0" smtClean="0"/>
              <a:t>He presents congress with his Fourteen Points, which was his plan to maintain peace.</a:t>
            </a:r>
          </a:p>
          <a:p>
            <a:endParaRPr lang="en-US" dirty="0"/>
          </a:p>
          <a:p>
            <a:r>
              <a:rPr lang="en-US" dirty="0" smtClean="0"/>
              <a:t>One of his points was the creation of an international organization that would maintain peace he called the League of Nations.</a:t>
            </a:r>
          </a:p>
          <a:p>
            <a:pPr lvl="1"/>
            <a:r>
              <a:rPr lang="en-US" dirty="0" smtClean="0"/>
              <a:t>The U.S. never joins and it eventually fails.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s://upload.wikimedia.org/wikipedia/commons/6/60/The_Gap_in_the_Brid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1" y="1935920"/>
            <a:ext cx="6000369" cy="42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37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318556"/>
            <a:ext cx="8534400" cy="1507067"/>
          </a:xfrm>
        </p:spPr>
        <p:txBody>
          <a:bodyPr/>
          <a:lstStyle/>
          <a:p>
            <a:pPr algn="ctr"/>
            <a:r>
              <a:rPr lang="en-US" dirty="0" smtClean="0"/>
              <a:t>Unit 12 Vocabulary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343023"/>
            <a:ext cx="6019800" cy="551497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Imperialism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Yellow Journalism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Rough Riders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Open Door Policy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Theodore Roosevelt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Roosevelt Corollary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Panama Canal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Expansionist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Central Powers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Allied Powers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390647"/>
            <a:ext cx="6019800" cy="5467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11. Militarism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12. Alliance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13. Nationalism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14. Trench Warfare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15. Neutrality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16. Zimmerman Telegram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17. Lusitania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18. Treaty of Versailles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19. Fourteen Points 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20. League of Nations</a:t>
            </a:r>
          </a:p>
        </p:txBody>
      </p:sp>
    </p:spTree>
    <p:extLst>
      <p:ext uri="{BB962C8B-B14F-4D97-AF65-F5344CB8AC3E}">
        <p14:creationId xmlns:p14="http://schemas.microsoft.com/office/powerpoint/2010/main" val="39120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New Territories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First land acquired after the Civil War was Alaska in 1867.</a:t>
            </a:r>
          </a:p>
          <a:p>
            <a:pPr lvl="1"/>
            <a:r>
              <a:rPr lang="en-US" dirty="0" smtClean="0"/>
              <a:t>Bought from Russia for $7.2 million.</a:t>
            </a:r>
          </a:p>
          <a:p>
            <a:pPr lvl="1"/>
            <a:r>
              <a:rPr lang="en-US" dirty="0" smtClean="0"/>
              <a:t>Called “Seward’s Folly” because many thought it was a mistake to gain far-away territories</a:t>
            </a:r>
          </a:p>
          <a:p>
            <a:endParaRPr lang="en-US" dirty="0"/>
          </a:p>
          <a:p>
            <a:r>
              <a:rPr lang="en-US" dirty="0" smtClean="0"/>
              <a:t>US acquires Hawaii after Queen Liliuokalani is overthrown.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american-historama.org/images/sewards-icebox-fol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03" y="1935921"/>
            <a:ext cx="5370286" cy="476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Spanish 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>
            <a:normAutofit/>
          </a:bodyPr>
          <a:lstStyle/>
          <a:p>
            <a:r>
              <a:rPr lang="en-US" dirty="0" smtClean="0"/>
              <a:t>Cubans rebel against Spanish rule in 1897.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Though sympathetic to the Cubans, most Americans support remaining neutral. </a:t>
            </a:r>
          </a:p>
          <a:p>
            <a:endParaRPr lang="en-US" dirty="0"/>
          </a:p>
          <a:p>
            <a:r>
              <a:rPr lang="en-US" dirty="0" smtClean="0"/>
              <a:t>President McKinley sends a battleship called the </a:t>
            </a:r>
            <a:r>
              <a:rPr lang="en-US" i="1" dirty="0" smtClean="0"/>
              <a:t>Maine</a:t>
            </a:r>
            <a:r>
              <a:rPr lang="en-US" dirty="0" smtClean="0"/>
              <a:t> to Havana Harbor.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Maine</a:t>
            </a:r>
            <a:r>
              <a:rPr lang="en-US" dirty="0" smtClean="0"/>
              <a:t> mysteriously blows up but US newspapers blame Spain with little evidence.</a:t>
            </a:r>
          </a:p>
          <a:p>
            <a:pPr lvl="1"/>
            <a:r>
              <a:rPr lang="en-US" dirty="0" smtClean="0"/>
              <a:t>Yellow Journalism</a:t>
            </a:r>
          </a:p>
        </p:txBody>
      </p:sp>
      <p:pic>
        <p:nvPicPr>
          <p:cNvPr id="2050" name="Picture 2" descr="http://f.tqn.com/y/militaryhistory/1/S/p/U/-/-/uss-maine-explosion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" y="2263358"/>
            <a:ext cx="60960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97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Spanish American War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77251" cy="4769681"/>
          </a:xfrm>
        </p:spPr>
        <p:txBody>
          <a:bodyPr/>
          <a:lstStyle/>
          <a:p>
            <a:r>
              <a:rPr lang="en-US" dirty="0"/>
              <a:t>The US soon enters the war and is able to win quickly and decisively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Rough Riders were led by Theodore Roosevelt.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war cost the US $250 million and 5,000 lives, but, proved that the US was a world power.</a:t>
            </a:r>
          </a:p>
          <a:p>
            <a:endParaRPr lang="en-US" dirty="0"/>
          </a:p>
          <a:p>
            <a:r>
              <a:rPr lang="en-US" dirty="0" smtClean="0"/>
              <a:t>The US gained Puerto Rico, Guam and the Philippines from the treaty signed with Spain.</a:t>
            </a:r>
          </a:p>
          <a:p>
            <a:pPr lvl="1"/>
            <a:r>
              <a:rPr lang="en-US" dirty="0" smtClean="0"/>
              <a:t>Many people opposed the treaty.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cdn.meme.am/instances/500x/34871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03" y="2085975"/>
            <a:ext cx="5856672" cy="455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89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US Power in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54629"/>
            <a:ext cx="6019799" cy="52033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Britain, Russia, France, Germany and Japan all carve out </a:t>
            </a:r>
            <a:r>
              <a:rPr lang="en-US" i="1" dirty="0" smtClean="0"/>
              <a:t>spheres of influence</a:t>
            </a:r>
            <a:r>
              <a:rPr lang="en-US" dirty="0" smtClean="0"/>
              <a:t> where they could dominate trade and exploit resources.</a:t>
            </a:r>
          </a:p>
          <a:p>
            <a:endParaRPr lang="en-US" dirty="0" smtClean="0"/>
          </a:p>
          <a:p>
            <a:r>
              <a:rPr lang="en-US" dirty="0" smtClean="0"/>
              <a:t>The US proposes an </a:t>
            </a:r>
            <a:r>
              <a:rPr lang="en-US" i="1" dirty="0" smtClean="0"/>
              <a:t>Open Door Policy </a:t>
            </a:r>
            <a:r>
              <a:rPr lang="en-US" dirty="0" smtClean="0"/>
              <a:t>which would allow all of these powers to have equal trading rights in China.</a:t>
            </a:r>
          </a:p>
          <a:p>
            <a:endParaRPr lang="en-US" dirty="0"/>
          </a:p>
          <a:p>
            <a:r>
              <a:rPr lang="en-US" dirty="0" smtClean="0"/>
              <a:t>Chinese rebels fight back to drive the powers out of China</a:t>
            </a:r>
          </a:p>
          <a:p>
            <a:pPr lvl="1"/>
            <a:r>
              <a:rPr lang="en-US" dirty="0" smtClean="0"/>
              <a:t>Powers create an international army to put down the rebellion.</a:t>
            </a:r>
          </a:p>
          <a:p>
            <a:pPr lvl="1"/>
            <a:r>
              <a:rPr lang="en-US" dirty="0" smtClean="0"/>
              <a:t>Included 2,500 Americans</a:t>
            </a:r>
          </a:p>
          <a:p>
            <a:pPr lvl="1"/>
            <a:r>
              <a:rPr lang="en-US" dirty="0" smtClean="0"/>
              <a:t>Called the Boxer rebellion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4098" name="Picture 2" descr="http://regentsprep.org/regents/global/themes/imperialism/images/spher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03" y="1654629"/>
            <a:ext cx="5529489" cy="489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96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US Power in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Like China, Japan wanted to keep foreigners out of their country.</a:t>
            </a:r>
          </a:p>
          <a:p>
            <a:endParaRPr lang="en-US" dirty="0"/>
          </a:p>
          <a:p>
            <a:r>
              <a:rPr lang="en-US" dirty="0" smtClean="0"/>
              <a:t>The US opened Japan to trade by sending a naval expedition to Tokyo led by Commodore Matthew Perry.</a:t>
            </a:r>
          </a:p>
          <a:p>
            <a:endParaRPr lang="en-US" dirty="0"/>
          </a:p>
          <a:p>
            <a:r>
              <a:rPr lang="en-US" dirty="0" smtClean="0"/>
              <a:t>Japan responds by modernizing their country and building a strong army and navy.</a:t>
            </a:r>
            <a:endParaRPr lang="en-US" dirty="0"/>
          </a:p>
        </p:txBody>
      </p:sp>
      <p:pic>
        <p:nvPicPr>
          <p:cNvPr id="15362" name="Picture 2" descr="http://www.usna.edu/Library/sca/ve-collections/perry/images/perry1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7" y="2088319"/>
            <a:ext cx="5974285" cy="39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1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Involvement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>
            <a:normAutofit/>
          </a:bodyPr>
          <a:lstStyle/>
          <a:p>
            <a:r>
              <a:rPr lang="en-US" dirty="0" smtClean="0"/>
              <a:t>After the Spanish American War, the US had greater responsibilities in Latin America.</a:t>
            </a:r>
          </a:p>
          <a:p>
            <a:endParaRPr lang="en-US" dirty="0"/>
          </a:p>
          <a:p>
            <a:r>
              <a:rPr lang="en-US" dirty="0" smtClean="0"/>
              <a:t>President Theodore Roosevelt didn’t want other countries interfering with Latin American countries.</a:t>
            </a:r>
          </a:p>
          <a:p>
            <a:endParaRPr lang="en-US" dirty="0"/>
          </a:p>
          <a:p>
            <a:r>
              <a:rPr lang="en-US" dirty="0" smtClean="0"/>
              <a:t>Roosevelt announces that the U.S might intervene in the affairs of Latin American countries if threatened by a European country.</a:t>
            </a:r>
          </a:p>
          <a:p>
            <a:pPr lvl="1"/>
            <a:r>
              <a:rPr lang="en-US" dirty="0" smtClean="0"/>
              <a:t>Roosevelt Corollary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122" name="Picture 2" descr="https://figures.boundless.com/8269/large/tr-bigstick-cartoon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935921"/>
            <a:ext cx="5939181" cy="47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99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Involvement in Latin America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With greater influence in the Pacific, the U.S. was interested in creating a shorter route between the Atlantic and Pacific Oceans.</a:t>
            </a:r>
          </a:p>
          <a:p>
            <a:endParaRPr lang="en-US" dirty="0"/>
          </a:p>
          <a:p>
            <a:r>
              <a:rPr lang="en-US" dirty="0" smtClean="0"/>
              <a:t>Agree to pay Panama $10 million dollars to build a canal through the country and would continue to pay $250,000 annually.</a:t>
            </a:r>
          </a:p>
          <a:p>
            <a:endParaRPr lang="en-US" dirty="0"/>
          </a:p>
          <a:p>
            <a:r>
              <a:rPr lang="en-US" dirty="0" smtClean="0"/>
              <a:t>The Panama Canal was finished in 1914.</a:t>
            </a:r>
            <a:endParaRPr lang="en-US" dirty="0"/>
          </a:p>
        </p:txBody>
      </p:sp>
      <p:pic>
        <p:nvPicPr>
          <p:cNvPr id="6146" name="Picture 2" descr="https://legallegacy.files.wordpress.com/2014/06/panama-canal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3" y="1794547"/>
            <a:ext cx="5181600" cy="50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906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2947</TotalTime>
  <Words>1033</Words>
  <Application>Microsoft Office PowerPoint</Application>
  <PresentationFormat>Widescreen</PresentationFormat>
  <Paragraphs>143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Bookman Old Style</vt:lpstr>
      <vt:lpstr>Rockwell</vt:lpstr>
      <vt:lpstr>Damask</vt:lpstr>
      <vt:lpstr>Overseas Expansion and World War I</vt:lpstr>
      <vt:lpstr>Unit 12 Vocabulary</vt:lpstr>
      <vt:lpstr>Acquiring New Territories</vt:lpstr>
      <vt:lpstr>The Spanish American War</vt:lpstr>
      <vt:lpstr>The Spanish American War Cont.</vt:lpstr>
      <vt:lpstr>Extending US Power in Asia</vt:lpstr>
      <vt:lpstr>Expanding US Power in Asia</vt:lpstr>
      <vt:lpstr>US Involvement in Latin America</vt:lpstr>
      <vt:lpstr>U.S. Involvement in Latin America Cont.</vt:lpstr>
      <vt:lpstr>Underlying Causes of WWI</vt:lpstr>
      <vt:lpstr>The Outbreak of War</vt:lpstr>
      <vt:lpstr>Alliance System</vt:lpstr>
      <vt:lpstr>Stalemate in the Trenches</vt:lpstr>
      <vt:lpstr>A War of New Technology</vt:lpstr>
      <vt:lpstr>America’s Path to War</vt:lpstr>
      <vt:lpstr>The United States at War</vt:lpstr>
      <vt:lpstr>Aftermath of the War</vt:lpstr>
      <vt:lpstr>Keeping the Peace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Overseas Expansion and World War I</dc:title>
  <dc:creator>McKenna, Kevin</dc:creator>
  <cp:lastModifiedBy>McKenna, Kevin</cp:lastModifiedBy>
  <cp:revision>34</cp:revision>
  <dcterms:created xsi:type="dcterms:W3CDTF">2016-02-22T19:37:37Z</dcterms:created>
  <dcterms:modified xsi:type="dcterms:W3CDTF">2016-02-24T20:51:17Z</dcterms:modified>
</cp:coreProperties>
</file>