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89" r:id="rId3"/>
    <p:sldId id="257" r:id="rId4"/>
    <p:sldId id="273" r:id="rId5"/>
    <p:sldId id="263" r:id="rId6"/>
    <p:sldId id="286" r:id="rId7"/>
    <p:sldId id="274" r:id="rId8"/>
    <p:sldId id="275" r:id="rId9"/>
    <p:sldId id="262" r:id="rId10"/>
    <p:sldId id="261" r:id="rId11"/>
    <p:sldId id="264" r:id="rId12"/>
    <p:sldId id="265" r:id="rId13"/>
    <p:sldId id="268" r:id="rId14"/>
    <p:sldId id="266" r:id="rId15"/>
    <p:sldId id="277" r:id="rId16"/>
    <p:sldId id="269" r:id="rId17"/>
    <p:sldId id="270" r:id="rId18"/>
    <p:sldId id="278" r:id="rId19"/>
    <p:sldId id="271" r:id="rId20"/>
    <p:sldId id="272" r:id="rId21"/>
    <p:sldId id="279" r:id="rId22"/>
    <p:sldId id="280" r:id="rId23"/>
    <p:sldId id="281" r:id="rId24"/>
    <p:sldId id="282" r:id="rId25"/>
    <p:sldId id="287" r:id="rId26"/>
    <p:sldId id="283" r:id="rId27"/>
    <p:sldId id="284" r:id="rId28"/>
    <p:sldId id="285" r:id="rId29"/>
    <p:sldId id="28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8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1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6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10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5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4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6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5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9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0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1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4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4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9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335" y="-125981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War Begins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15" y="933830"/>
            <a:ext cx="6046784" cy="5688196"/>
          </a:xfrm>
        </p:spPr>
        <p:txBody>
          <a:bodyPr>
            <a:noAutofit/>
          </a:bodyPr>
          <a:lstStyle/>
          <a:p>
            <a:r>
              <a:rPr lang="en-US" sz="2400" dirty="0" smtClean="0"/>
              <a:t>Hitler signs a Non-Aggression pact with the Soviet Union.</a:t>
            </a:r>
          </a:p>
          <a:p>
            <a:pPr lvl="1"/>
            <a:r>
              <a:rPr lang="en-US" sz="2400" dirty="0" smtClean="0"/>
              <a:t>Agree not to fight each other.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Hitler plans to take the rest of Czechoslovakia and Poland.</a:t>
            </a:r>
          </a:p>
          <a:p>
            <a:pPr lvl="1"/>
            <a:r>
              <a:rPr lang="en-US" sz="2400" dirty="0" smtClean="0"/>
              <a:t>They would split Poland with the Soviet Union.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Hitler invades Poland on September 1, 1939.</a:t>
            </a:r>
          </a:p>
          <a:p>
            <a:pPr lvl="1"/>
            <a:r>
              <a:rPr lang="en-US" sz="2400" dirty="0" smtClean="0"/>
              <a:t>Britain and France declare war.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5" y="1538514"/>
            <a:ext cx="6018590" cy="45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295203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Fall of Europe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92" y="974688"/>
            <a:ext cx="6019799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Germany begins their tactic of quick, but devastating attacks.</a:t>
            </a:r>
          </a:p>
          <a:p>
            <a:pPr lvl="1"/>
            <a:r>
              <a:rPr lang="en-US" sz="2400" dirty="0" smtClean="0"/>
              <a:t>Blitzkrieg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Germany conquers most of Europe, including France, very quickly.</a:t>
            </a:r>
          </a:p>
          <a:p>
            <a:pPr lvl="1"/>
            <a:r>
              <a:rPr lang="en-US" sz="2400" dirty="0" smtClean="0"/>
              <a:t>Now look to conquer Britain.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380" y="1825625"/>
            <a:ext cx="6135020" cy="39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Battle of Britain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264537"/>
            <a:ext cx="5872159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German Air Force, the Luftwaffe, battle with the Royal Air Force.</a:t>
            </a:r>
          </a:p>
          <a:p>
            <a:endParaRPr lang="en-US" sz="2400" dirty="0"/>
          </a:p>
          <a:p>
            <a:r>
              <a:rPr lang="en-US" sz="2400" dirty="0" smtClean="0"/>
              <a:t>Germany is forced to halt its attack on Britain.</a:t>
            </a:r>
          </a:p>
          <a:p>
            <a:endParaRPr lang="en-US" sz="2400" dirty="0"/>
          </a:p>
          <a:p>
            <a:r>
              <a:rPr lang="en-US" sz="2400" dirty="0" smtClean="0"/>
              <a:t>Germany continues to bomb Britain daily.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4" y="1962417"/>
            <a:ext cx="6171066" cy="40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8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80059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Germany attacks the Soviet Union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675" y="1246262"/>
            <a:ext cx="5809645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Germany wages Blitzkrieg and causes heavy casualties in the Soviet Union.</a:t>
            </a:r>
          </a:p>
          <a:p>
            <a:endParaRPr lang="en-US" sz="2400" dirty="0"/>
          </a:p>
          <a:p>
            <a:r>
              <a:rPr lang="en-US" sz="2400" dirty="0" smtClean="0"/>
              <a:t>Climate causes major problems for Germany.</a:t>
            </a:r>
          </a:p>
          <a:p>
            <a:pPr lvl="1"/>
            <a:r>
              <a:rPr lang="en-US" sz="2400" dirty="0" smtClean="0"/>
              <a:t>Extremely cold winters.</a:t>
            </a:r>
          </a:p>
          <a:p>
            <a:endParaRPr lang="en-US" sz="2400" dirty="0"/>
          </a:p>
          <a:p>
            <a:r>
              <a:rPr lang="en-US" sz="2400" dirty="0" smtClean="0"/>
              <a:t>Germany is defeated at the Battle of Stalingrad.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" y="1615439"/>
            <a:ext cx="5685670" cy="42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32510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U.S. Involvement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46438" y="1185658"/>
            <a:ext cx="6319840" cy="503237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Congress passes the Lend-Lease Act.</a:t>
            </a:r>
          </a:p>
          <a:p>
            <a:pPr lvl="1"/>
            <a:r>
              <a:rPr lang="en-US" sz="2400" dirty="0" smtClean="0"/>
              <a:t>U.S. would lend raw materials, equipment, and weapons to </a:t>
            </a:r>
            <a:r>
              <a:rPr lang="en-US" sz="2400" dirty="0"/>
              <a:t>A</a:t>
            </a:r>
            <a:r>
              <a:rPr lang="en-US" sz="2400" dirty="0" smtClean="0"/>
              <a:t>llied nations.</a:t>
            </a:r>
          </a:p>
          <a:p>
            <a:endParaRPr lang="en-US" sz="2400" dirty="0"/>
          </a:p>
          <a:p>
            <a:r>
              <a:rPr lang="en-US" sz="2400" dirty="0" smtClean="0"/>
              <a:t>Japan bombs Pearl Harbor on December 7, 1941.</a:t>
            </a:r>
          </a:p>
          <a:p>
            <a:pPr lvl="1"/>
            <a:r>
              <a:rPr lang="en-US" sz="2400" dirty="0" smtClean="0"/>
              <a:t>Roosevelt calls it “A day which will live in Infamy”</a:t>
            </a:r>
          </a:p>
          <a:p>
            <a:pPr lvl="1"/>
            <a:r>
              <a:rPr lang="en-US" sz="2400" dirty="0" smtClean="0"/>
              <a:t>Hitler and Mussolini declare war on the U.S.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40" y="1721191"/>
            <a:ext cx="5577773" cy="45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Mobilizing for War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675" y="987108"/>
            <a:ext cx="6018597" cy="5207214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Many Americans volunteer for duty, but millions more are drafted.</a:t>
            </a:r>
          </a:p>
          <a:p>
            <a:pPr lvl="1"/>
            <a:r>
              <a:rPr lang="en-US" sz="2400" dirty="0" smtClean="0"/>
              <a:t>Selective Service Act requires all men between 18 and 38 to register for military service.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Many ethnic and racial groups are represented in the armed forces.</a:t>
            </a:r>
          </a:p>
          <a:p>
            <a:pPr lvl="1"/>
            <a:r>
              <a:rPr lang="en-US" sz="2400" dirty="0" smtClean="0"/>
              <a:t>Many African Americans and Japanese Americans fought in segregated units.</a:t>
            </a:r>
          </a:p>
          <a:p>
            <a:pPr lvl="2"/>
            <a:r>
              <a:rPr lang="en-US" sz="2400" dirty="0" smtClean="0"/>
              <a:t>Tuskegee Airmen.</a:t>
            </a:r>
            <a:endParaRPr lang="en-US" sz="2400" dirty="0"/>
          </a:p>
        </p:txBody>
      </p:sp>
      <p:pic>
        <p:nvPicPr>
          <p:cNvPr id="3074" name="Picture 2" descr="http://www.history.com/s3static/video-thumbnails/AETN-History_Prod/24/226/History_First_Combat_By_Black_Pilots_Speech_SF_still_624x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5" y="2263358"/>
            <a:ext cx="5943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4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-197271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D-Day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61" y="758825"/>
            <a:ext cx="6319839" cy="58926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June 6, 1944, 5,000 Allied ships cross the English Channel to Normandy.</a:t>
            </a:r>
          </a:p>
          <a:p>
            <a:pPr lvl="1"/>
            <a:r>
              <a:rPr lang="en-US" sz="2400" dirty="0" smtClean="0"/>
              <a:t>Led by Dwight D. Eisenhower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Allied forces storm the beaches and free Paris within a few months.</a:t>
            </a:r>
          </a:p>
          <a:p>
            <a:endParaRPr lang="en-US" sz="2400" dirty="0"/>
          </a:p>
          <a:p>
            <a:r>
              <a:rPr lang="en-US" sz="2400" dirty="0" smtClean="0"/>
              <a:t>Germany is able to launch one final assault at the Battle of the Bulge, but are defeated and forced to retreat.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1934373"/>
            <a:ext cx="5822253" cy="39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72896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V-E Day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216" y="1279746"/>
            <a:ext cx="6046784" cy="50323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Allies forces reach Berlin and surround Hitler.</a:t>
            </a:r>
          </a:p>
          <a:p>
            <a:pPr lvl="1"/>
            <a:r>
              <a:rPr lang="en-US" sz="2400" dirty="0" smtClean="0"/>
              <a:t>On April 30, 1945, Hitler commits suicide in an air raid bunker.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Five days later, German leaders surrender and the war ends.</a:t>
            </a:r>
          </a:p>
          <a:p>
            <a:endParaRPr lang="en-US" sz="2400" dirty="0"/>
          </a:p>
          <a:p>
            <a:r>
              <a:rPr lang="en-US" sz="2400" dirty="0" smtClean="0"/>
              <a:t>Stands for Victory in Europe day.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4"/>
            <a:ext cx="6145216" cy="36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5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20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Roots of the Holocaust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600" y="1045064"/>
            <a:ext cx="6018597" cy="4769681"/>
          </a:xfrm>
        </p:spPr>
        <p:txBody>
          <a:bodyPr>
            <a:noAutofit/>
          </a:bodyPr>
          <a:lstStyle/>
          <a:p>
            <a:r>
              <a:rPr lang="en-US" dirty="0" smtClean="0"/>
              <a:t>Hitler preached that other groups, particularly Jews, were inferior to Germans.</a:t>
            </a:r>
          </a:p>
          <a:p>
            <a:pPr lvl="1"/>
            <a:r>
              <a:rPr lang="en-US" sz="2000" dirty="0" smtClean="0"/>
              <a:t>Blamed them for their economic problems.</a:t>
            </a:r>
          </a:p>
          <a:p>
            <a:pPr lvl="1"/>
            <a:endParaRPr lang="en-US" sz="2000" dirty="0"/>
          </a:p>
          <a:p>
            <a:r>
              <a:rPr lang="en-US" dirty="0" smtClean="0"/>
              <a:t>Soon after the war begins, Hitler enacts his “Final Solution”</a:t>
            </a:r>
          </a:p>
          <a:p>
            <a:pPr lvl="1"/>
            <a:r>
              <a:rPr lang="en-US" sz="2000" dirty="0" smtClean="0"/>
              <a:t>The goal was to exterminate all Jews (Genocide).</a:t>
            </a:r>
          </a:p>
          <a:p>
            <a:endParaRPr lang="en-US" dirty="0"/>
          </a:p>
          <a:p>
            <a:r>
              <a:rPr lang="en-US" dirty="0" smtClean="0"/>
              <a:t>To accomplish this goal, huge concentration camps were built.</a:t>
            </a:r>
          </a:p>
          <a:p>
            <a:pPr lvl="1"/>
            <a:r>
              <a:rPr lang="en-US" sz="2000" dirty="0" smtClean="0"/>
              <a:t>Able bodied people were forced to work, while everyone else was slaughtered.</a:t>
            </a:r>
            <a:endParaRPr lang="en-US" sz="2000" dirty="0"/>
          </a:p>
        </p:txBody>
      </p:sp>
      <p:pic>
        <p:nvPicPr>
          <p:cNvPr id="4098" name="Picture 2" descr="http://i.dailymail.co.uk/i/pix/2014/04/09/article-2600294-1CF3C9F700000578-923_634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" y="1785670"/>
            <a:ext cx="60388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0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-185133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Holocaust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5008"/>
            <a:ext cx="6319840" cy="5856513"/>
          </a:xfrm>
        </p:spPr>
        <p:txBody>
          <a:bodyPr>
            <a:normAutofit/>
          </a:bodyPr>
          <a:lstStyle/>
          <a:p>
            <a:r>
              <a:rPr lang="en-US" dirty="0" smtClean="0"/>
              <a:t>Germans  were able to kill hundreds of people at a time using gas chambers disguised as showers.</a:t>
            </a:r>
          </a:p>
          <a:p>
            <a:pPr lvl="1"/>
            <a:r>
              <a:rPr lang="en-US" dirty="0" smtClean="0"/>
              <a:t>They would then burn the bodies in large ovens.</a:t>
            </a:r>
          </a:p>
          <a:p>
            <a:endParaRPr lang="en-US" dirty="0"/>
          </a:p>
          <a:p>
            <a:r>
              <a:rPr lang="en-US" dirty="0" smtClean="0"/>
              <a:t>The largest concentration camp was Auschwitz in Poland.</a:t>
            </a:r>
          </a:p>
          <a:p>
            <a:pPr lvl="2"/>
            <a:r>
              <a:rPr lang="en-US" dirty="0" smtClean="0"/>
              <a:t>More than 1 million people were murdered there. </a:t>
            </a:r>
          </a:p>
          <a:p>
            <a:pPr lvl="2"/>
            <a:endParaRPr lang="en-US" dirty="0"/>
          </a:p>
          <a:p>
            <a:r>
              <a:rPr lang="en-US" dirty="0" smtClean="0"/>
              <a:t>In total, over 6 million Jews were killed in the concentration camps.</a:t>
            </a:r>
          </a:p>
          <a:p>
            <a:pPr lvl="1"/>
            <a:r>
              <a:rPr lang="en-US" dirty="0" smtClean="0"/>
              <a:t>2/3 of the Jews in Europe.</a:t>
            </a:r>
          </a:p>
          <a:p>
            <a:pPr lvl="1"/>
            <a:r>
              <a:rPr lang="en-US" dirty="0" smtClean="0"/>
              <a:t>Also killed millions of people of other ethnic groups.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1414358"/>
            <a:ext cx="5928271" cy="46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2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18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accent5"/>
                </a:solidFill>
              </a:rPr>
              <a:t>Unit 14 WWII Vocabulary</a:t>
            </a:r>
            <a:r>
              <a:rPr lang="en-US" dirty="0" smtClean="0">
                <a:solidFill>
                  <a:schemeClr val="accent5"/>
                </a:solidFill>
                <a:effectLst/>
              </a:rPr>
              <a:t/>
            </a:r>
            <a:br>
              <a:rPr lang="en-US" dirty="0" smtClean="0">
                <a:solidFill>
                  <a:schemeClr val="accent5"/>
                </a:solidFill>
                <a:effectLst/>
              </a:rPr>
            </a:b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6" y="990053"/>
            <a:ext cx="11763704" cy="5710292"/>
          </a:xfrm>
        </p:spPr>
        <p:txBody>
          <a:bodyPr numCol="3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Dictator</a:t>
            </a:r>
            <a:r>
              <a:rPr lang="en-US" dirty="0"/>
              <a:t> 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Totalitarianism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Isolationism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Fascism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Adolf </a:t>
            </a:r>
            <a:r>
              <a:rPr lang="en-US" dirty="0"/>
              <a:t>Hitler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D-Day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Holocaust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Battle </a:t>
            </a:r>
            <a:r>
              <a:rPr lang="en-US" dirty="0"/>
              <a:t>of Midway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Hiroshima &amp; Nagasaki 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Japanese-American Internment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Benito </a:t>
            </a:r>
            <a:r>
              <a:rPr lang="en-US" dirty="0"/>
              <a:t>Mussolini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Appeasement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Lend-Lease Act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Joseph </a:t>
            </a:r>
            <a:r>
              <a:rPr lang="en-US" dirty="0"/>
              <a:t>Stalin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Winston </a:t>
            </a:r>
            <a:r>
              <a:rPr lang="en-US" dirty="0"/>
              <a:t>Churchill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Franklin </a:t>
            </a:r>
            <a:r>
              <a:rPr lang="en-US" dirty="0"/>
              <a:t>D. Roosevelt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Harry </a:t>
            </a:r>
            <a:r>
              <a:rPr lang="en-US" dirty="0"/>
              <a:t>S. Truman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Dwight </a:t>
            </a:r>
            <a:r>
              <a:rPr lang="en-US" dirty="0"/>
              <a:t>D. Eisenhower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Genocide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Manhattan </a:t>
            </a:r>
            <a:r>
              <a:rPr lang="en-US" dirty="0"/>
              <a:t>Project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Island </a:t>
            </a:r>
            <a:r>
              <a:rPr lang="en-US" dirty="0"/>
              <a:t>Hopping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Torpedo Junction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War </a:t>
            </a:r>
            <a:r>
              <a:rPr lang="en-US" dirty="0"/>
              <a:t>Bonds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Axis </a:t>
            </a:r>
            <a:r>
              <a:rPr lang="en-US" dirty="0"/>
              <a:t>Powers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Allied </a:t>
            </a:r>
            <a:r>
              <a:rPr lang="en-US" dirty="0"/>
              <a:t>Powers</a:t>
            </a:r>
            <a:endParaRPr lang="en-US" b="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Rationing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Nuremburg Trials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United 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Marshall Plan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335" y="-176896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The Nuremburg Trials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638" y="1417636"/>
            <a:ext cx="6046784" cy="5032375"/>
          </a:xfrm>
        </p:spPr>
        <p:txBody>
          <a:bodyPr>
            <a:normAutofit/>
          </a:bodyPr>
          <a:lstStyle/>
          <a:p>
            <a:r>
              <a:rPr lang="en-US" sz="2100" dirty="0"/>
              <a:t>As allied forces invade Europe, they </a:t>
            </a:r>
            <a:r>
              <a:rPr lang="en-US" sz="2100" dirty="0" smtClean="0"/>
              <a:t>discovered the </a:t>
            </a:r>
            <a:r>
              <a:rPr lang="en-US" sz="2100" dirty="0"/>
              <a:t>concentration </a:t>
            </a:r>
            <a:r>
              <a:rPr lang="en-US" sz="2100" dirty="0" smtClean="0"/>
              <a:t>camps.</a:t>
            </a:r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smtClean="0"/>
              <a:t>Nazi leaders were tried for the crimes against humanity</a:t>
            </a:r>
            <a:endParaRPr lang="en-US" sz="2100" dirty="0"/>
          </a:p>
          <a:p>
            <a:pPr lvl="1"/>
            <a:r>
              <a:rPr lang="en-US" sz="2100" dirty="0" smtClean="0"/>
              <a:t>Nazi leaders claim that they were just following orders.</a:t>
            </a:r>
          </a:p>
          <a:p>
            <a:endParaRPr lang="en-US" sz="2100" dirty="0"/>
          </a:p>
          <a:p>
            <a:r>
              <a:rPr lang="en-US" sz="2100" dirty="0" smtClean="0"/>
              <a:t>12 Nazi leaders were sentenced to death and were hung.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9" y="1690687"/>
            <a:ext cx="601511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201561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War in the Pacific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802" y="1124760"/>
            <a:ext cx="6019799" cy="5116286"/>
          </a:xfrm>
        </p:spPr>
        <p:txBody>
          <a:bodyPr>
            <a:noAutofit/>
          </a:bodyPr>
          <a:lstStyle/>
          <a:p>
            <a:r>
              <a:rPr lang="en-US" sz="1900" dirty="0" smtClean="0"/>
              <a:t>Even though Germany had surrendered, the war against Japan continued.</a:t>
            </a:r>
          </a:p>
          <a:p>
            <a:endParaRPr lang="en-US" sz="1900" dirty="0"/>
          </a:p>
          <a:p>
            <a:r>
              <a:rPr lang="en-US" sz="1900" dirty="0" smtClean="0"/>
              <a:t>Japan launched attacks throughout the Pacific.</a:t>
            </a:r>
          </a:p>
          <a:p>
            <a:pPr lvl="1"/>
            <a:r>
              <a:rPr lang="en-US" sz="1900" dirty="0" smtClean="0"/>
              <a:t>Even attacked U.S. troops in the Philippines.</a:t>
            </a:r>
          </a:p>
          <a:p>
            <a:pPr lvl="1"/>
            <a:endParaRPr lang="en-US" sz="1900" dirty="0"/>
          </a:p>
          <a:p>
            <a:r>
              <a:rPr lang="en-US" sz="1900" dirty="0" smtClean="0"/>
              <a:t>The U.S. turns the tide when they win the Battle of Midway.</a:t>
            </a:r>
          </a:p>
          <a:p>
            <a:endParaRPr lang="en-US" sz="1900" dirty="0"/>
          </a:p>
          <a:p>
            <a:r>
              <a:rPr lang="en-US" sz="1900" dirty="0" smtClean="0"/>
              <a:t>The U.S. launches attacks on Japanese controlled islands throughout the Pacific, then stage attacks from captured islands.</a:t>
            </a:r>
          </a:p>
          <a:p>
            <a:pPr lvl="1"/>
            <a:r>
              <a:rPr lang="en-US" sz="1900" dirty="0" smtClean="0"/>
              <a:t>Island Hopping.</a:t>
            </a:r>
            <a:endParaRPr lang="en-US" sz="1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124" name="Picture 4" descr="http://s3.amazonaws.com/s3.timetoast.com/public/uploads/photos/2225035/WWII_Pacific_Theater.jpg?1329402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97" y="1658521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3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-81632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Manhattan Project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6924" y="1290034"/>
            <a:ext cx="6018597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Allies plan to invade Japan in 1945, but many leaders fear that and invasion will cost too many lives and money.</a:t>
            </a:r>
          </a:p>
          <a:p>
            <a:endParaRPr lang="en-US" sz="2400" dirty="0"/>
          </a:p>
          <a:p>
            <a:r>
              <a:rPr lang="en-US" sz="2400" dirty="0" smtClean="0"/>
              <a:t>The U.S. sets up a top-secret program with the goal of creating an atomic bomb.</a:t>
            </a:r>
          </a:p>
          <a:p>
            <a:pPr lvl="1"/>
            <a:r>
              <a:rPr lang="en-US" sz="2400" dirty="0" smtClean="0"/>
              <a:t>The Manhattan Project</a:t>
            </a:r>
          </a:p>
          <a:p>
            <a:pPr lvl="1"/>
            <a:r>
              <a:rPr lang="en-US" sz="2400" dirty="0" smtClean="0"/>
              <a:t>Led by J. Robert Oppenheimer</a:t>
            </a:r>
            <a:endParaRPr lang="en-US" sz="2400" dirty="0"/>
          </a:p>
        </p:txBody>
      </p:sp>
      <p:pic>
        <p:nvPicPr>
          <p:cNvPr id="6146" name="Picture 2" descr="http://www.trumanlibrary.org/photos/bombn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8" y="1558550"/>
            <a:ext cx="5396207" cy="42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5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129759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Dropping the Bomb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5234"/>
            <a:ext cx="6019799" cy="52469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President Truman warns Japan that if they do not surrender, the U.S. will use atomic weapons.</a:t>
            </a:r>
          </a:p>
          <a:p>
            <a:pPr lvl="1"/>
            <a:r>
              <a:rPr lang="en-US" dirty="0" smtClean="0"/>
              <a:t>Japan refuses</a:t>
            </a:r>
          </a:p>
          <a:p>
            <a:endParaRPr lang="en-US" dirty="0"/>
          </a:p>
          <a:p>
            <a:r>
              <a:rPr lang="en-US" dirty="0" smtClean="0"/>
              <a:t>On august 6, 1945, the </a:t>
            </a:r>
            <a:r>
              <a:rPr lang="en-US" i="1" dirty="0" smtClean="0"/>
              <a:t>Enola Gay</a:t>
            </a:r>
            <a:r>
              <a:rPr lang="en-US" dirty="0" smtClean="0"/>
              <a:t> drops an atomic bomb on the city of Hiroshima.</a:t>
            </a:r>
          </a:p>
          <a:p>
            <a:pPr lvl="1"/>
            <a:r>
              <a:rPr lang="en-US" dirty="0" smtClean="0"/>
              <a:t>Instantly kills 70,000 people.</a:t>
            </a:r>
          </a:p>
          <a:p>
            <a:pPr lvl="1"/>
            <a:r>
              <a:rPr lang="en-US" dirty="0" smtClean="0"/>
              <a:t>Japan still won’t surrender.</a:t>
            </a:r>
          </a:p>
          <a:p>
            <a:endParaRPr lang="en-US" dirty="0"/>
          </a:p>
          <a:p>
            <a:r>
              <a:rPr lang="en-US" dirty="0" smtClean="0"/>
              <a:t>On August 9, Truman orders a second bomb to be dropped on Nagasaki.</a:t>
            </a:r>
          </a:p>
          <a:p>
            <a:pPr lvl="1"/>
            <a:r>
              <a:rPr lang="en-US" dirty="0" smtClean="0"/>
              <a:t>Kills another 40,000</a:t>
            </a:r>
          </a:p>
          <a:p>
            <a:pPr lvl="1"/>
            <a:r>
              <a:rPr lang="en-US" dirty="0" smtClean="0"/>
              <a:t>Japan Surrenders (V-J Day)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170" name="Picture 2" descr="http://indiefuzz.com/wp-content/uploads/2014/07/enola-ga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32" y="1935921"/>
            <a:ext cx="6174419" cy="42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8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Home Front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5480" y="1326321"/>
            <a:ext cx="6018597" cy="4769681"/>
          </a:xfrm>
        </p:spPr>
        <p:txBody>
          <a:bodyPr/>
          <a:lstStyle/>
          <a:p>
            <a:r>
              <a:rPr lang="en-US" dirty="0" smtClean="0"/>
              <a:t>Under the guidance of the War Production Board, U.S. factories began churning out massive amounts of supplies for the war. </a:t>
            </a:r>
          </a:p>
          <a:p>
            <a:endParaRPr lang="en-US" dirty="0"/>
          </a:p>
          <a:p>
            <a:r>
              <a:rPr lang="en-US" dirty="0" smtClean="0"/>
              <a:t>With so many factories in need of workers, jobs became </a:t>
            </a:r>
            <a:r>
              <a:rPr lang="en-US" dirty="0"/>
              <a:t>a</a:t>
            </a:r>
            <a:r>
              <a:rPr lang="en-US" dirty="0" smtClean="0"/>
              <a:t>vailable.</a:t>
            </a:r>
          </a:p>
          <a:p>
            <a:pPr lvl="1"/>
            <a:r>
              <a:rPr lang="en-US" dirty="0" smtClean="0"/>
              <a:t>The war helps to end the Great Depression.</a:t>
            </a:r>
          </a:p>
          <a:p>
            <a:endParaRPr lang="en-US" dirty="0"/>
          </a:p>
          <a:p>
            <a:r>
              <a:rPr lang="en-US" dirty="0" smtClean="0"/>
              <a:t>With many men fighting overseas, the demand for women and minority workers increased.</a:t>
            </a:r>
          </a:p>
          <a:p>
            <a:pPr lvl="1"/>
            <a:r>
              <a:rPr lang="en-US" dirty="0" smtClean="0"/>
              <a:t>Rosie the Riveter</a:t>
            </a:r>
            <a:endParaRPr lang="en-US" dirty="0"/>
          </a:p>
        </p:txBody>
      </p:sp>
      <p:pic>
        <p:nvPicPr>
          <p:cNvPr id="8194" name="Picture 2" descr="https://upload.wikimedia.org/wikipedia/commons/1/12/We_Can_Do_It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2" y="1437285"/>
            <a:ext cx="3761854" cy="48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5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Home Front Cont.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955" y="1326321"/>
            <a:ext cx="6019799" cy="5058229"/>
          </a:xfrm>
        </p:spPr>
        <p:txBody>
          <a:bodyPr>
            <a:normAutofit/>
          </a:bodyPr>
          <a:lstStyle/>
          <a:p>
            <a:r>
              <a:rPr lang="en-US" dirty="0" smtClean="0"/>
              <a:t>Because so many materials were needed to support the war effort, many items became scarce (gasoline, food, clothing etc.)</a:t>
            </a:r>
          </a:p>
          <a:p>
            <a:endParaRPr lang="en-US" dirty="0"/>
          </a:p>
          <a:p>
            <a:r>
              <a:rPr lang="en-US" dirty="0" smtClean="0"/>
              <a:t>To divide these materials evenly, families received fixed amounts of certain items.</a:t>
            </a:r>
          </a:p>
          <a:p>
            <a:pPr lvl="1"/>
            <a:r>
              <a:rPr lang="en-US" dirty="0" smtClean="0"/>
              <a:t>Rationing</a:t>
            </a:r>
          </a:p>
          <a:p>
            <a:pPr lvl="1"/>
            <a:endParaRPr lang="en-US" dirty="0"/>
          </a:p>
          <a:p>
            <a:r>
              <a:rPr lang="en-US" dirty="0" smtClean="0"/>
              <a:t>To help pay for the war, the government raised income taxes and sold war bonds.</a:t>
            </a:r>
          </a:p>
          <a:p>
            <a:pPr lvl="1"/>
            <a:r>
              <a:rPr lang="en-US" dirty="0" smtClean="0"/>
              <a:t>Loans that the government would pay back with interest.</a:t>
            </a:r>
          </a:p>
        </p:txBody>
      </p:sp>
      <p:pic>
        <p:nvPicPr>
          <p:cNvPr id="10242" name="Picture 2" descr="https://s-media-cache-ak0.pinimg.com/564x/65/1e/73/651e73c62b89ecaa6eaa76980e99f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32" y="1563796"/>
            <a:ext cx="3600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2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" y="-51937"/>
            <a:ext cx="12191999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Internment of Japanese Americans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4" y="1331348"/>
            <a:ext cx="6019799" cy="47696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Pearl Harbor, several newspapers declared Japanese Americans to be a security threat,</a:t>
            </a:r>
          </a:p>
          <a:p>
            <a:endParaRPr lang="en-US" dirty="0"/>
          </a:p>
          <a:p>
            <a:r>
              <a:rPr lang="en-US" dirty="0" smtClean="0"/>
              <a:t>President Roosevelt signs an order that allowed people of Japanese ancestry to be removed from the Pacific Coast.</a:t>
            </a:r>
          </a:p>
          <a:p>
            <a:endParaRPr lang="en-US" dirty="0"/>
          </a:p>
          <a:p>
            <a:r>
              <a:rPr lang="en-US" dirty="0" smtClean="0"/>
              <a:t>More that 110,000 citizens were placed in internment camps.</a:t>
            </a:r>
          </a:p>
          <a:p>
            <a:pPr lvl="1"/>
            <a:r>
              <a:rPr lang="en-US" dirty="0" smtClean="0"/>
              <a:t>They had to sell their houses and leave their jobs.</a:t>
            </a:r>
            <a:endParaRPr lang="en-US" dirty="0"/>
          </a:p>
        </p:txBody>
      </p:sp>
      <p:pic>
        <p:nvPicPr>
          <p:cNvPr id="9218" name="Picture 2" descr="http://www.alhsoralhistoryproject.org/word_press/wp-content/uploads/cr000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89" y="3716189"/>
            <a:ext cx="3893911" cy="31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.hswstatic.com/gif/japanese-internment-camp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79" y="161565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86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Legacy of the War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1249749"/>
            <a:ext cx="6018597" cy="4769681"/>
          </a:xfrm>
        </p:spPr>
        <p:txBody>
          <a:bodyPr>
            <a:noAutofit/>
          </a:bodyPr>
          <a:lstStyle/>
          <a:p>
            <a:r>
              <a:rPr lang="en-US" sz="2100" dirty="0" smtClean="0"/>
              <a:t>About 20 </a:t>
            </a:r>
            <a:r>
              <a:rPr lang="en-US" sz="2100" dirty="0"/>
              <a:t>m</a:t>
            </a:r>
            <a:r>
              <a:rPr lang="en-US" sz="2100" dirty="0" smtClean="0"/>
              <a:t>illion soldiers are killed and millions more wounded.</a:t>
            </a:r>
          </a:p>
          <a:p>
            <a:endParaRPr lang="en-US" sz="2100" dirty="0"/>
          </a:p>
          <a:p>
            <a:r>
              <a:rPr lang="en-US" sz="2100" dirty="0" smtClean="0"/>
              <a:t>Many of the worlds economies and infrastructure (roads, buildings, factories, etc.) were left in ruins.</a:t>
            </a:r>
          </a:p>
          <a:p>
            <a:pPr lvl="1"/>
            <a:r>
              <a:rPr lang="en-US" sz="2100" dirty="0" smtClean="0"/>
              <a:t>Except the U.S.</a:t>
            </a:r>
          </a:p>
          <a:p>
            <a:pPr marL="457200" lvl="1" indent="0">
              <a:buNone/>
            </a:pPr>
            <a:endParaRPr lang="en-US" sz="2100" dirty="0" smtClean="0"/>
          </a:p>
          <a:p>
            <a:r>
              <a:rPr lang="en-US" sz="2100" dirty="0" smtClean="0"/>
              <a:t>Congress approves the Marshall Plan which allows the U.S. to give more than $13 billion to help European nations. </a:t>
            </a:r>
          </a:p>
        </p:txBody>
      </p:sp>
      <p:pic>
        <p:nvPicPr>
          <p:cNvPr id="13314" name="Picture 2" descr="http://www.mylearning.org/learning/polish-people-in-britain/elzbieta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3" y="2088319"/>
            <a:ext cx="6019799" cy="39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28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17491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Legacy of the War Cont.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1384"/>
            <a:ext cx="6019799" cy="5261429"/>
          </a:xfrm>
        </p:spPr>
        <p:txBody>
          <a:bodyPr/>
          <a:lstStyle/>
          <a:p>
            <a:r>
              <a:rPr lang="en-US" dirty="0" smtClean="0"/>
              <a:t>The war demonstrated the need for countries to work together to secure world peace.</a:t>
            </a:r>
          </a:p>
          <a:p>
            <a:endParaRPr lang="en-US" dirty="0"/>
          </a:p>
          <a:p>
            <a:r>
              <a:rPr lang="en-US" dirty="0" smtClean="0"/>
              <a:t>The peacekeeping body known as the United Nations is created.</a:t>
            </a:r>
          </a:p>
          <a:p>
            <a:pPr lvl="1"/>
            <a:r>
              <a:rPr lang="en-US" dirty="0" smtClean="0"/>
              <a:t>Similar to the League of Nations except the U.S. joins.</a:t>
            </a:r>
          </a:p>
          <a:p>
            <a:pPr lvl="1"/>
            <a:endParaRPr lang="en-US" dirty="0"/>
          </a:p>
          <a:p>
            <a:r>
              <a:rPr lang="en-US" dirty="0" smtClean="0"/>
              <a:t>When the war ends, the United States and the Soviet Union emerge as superpowers.</a:t>
            </a:r>
          </a:p>
          <a:p>
            <a:pPr lvl="1"/>
            <a:r>
              <a:rPr lang="en-US" dirty="0" smtClean="0"/>
              <a:t>Though allies in WWII, these countries distrust each other.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un.org/depts/dhl/maplib/images_maplib/un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944044"/>
            <a:ext cx="5987144" cy="39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52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Wars effect on NC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77" y="1326321"/>
            <a:ext cx="6019799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waters off Cape Hatteras became known as Torpedo Junction because of German submarine activity.</a:t>
            </a:r>
          </a:p>
          <a:p>
            <a:endParaRPr lang="en-US" sz="2400" dirty="0"/>
          </a:p>
          <a:p>
            <a:r>
              <a:rPr lang="en-US" sz="2400" dirty="0" smtClean="0"/>
              <a:t>By the end of the war, more U.S. soldiers had been trained in North Carolina than any other state.</a:t>
            </a:r>
          </a:p>
          <a:p>
            <a:pPr lvl="1"/>
            <a:r>
              <a:rPr lang="en-US" sz="2400" dirty="0" smtClean="0"/>
              <a:t>Fort Bragg, Camp Davis.</a:t>
            </a:r>
            <a:endParaRPr lang="en-US" sz="2400" dirty="0"/>
          </a:p>
        </p:txBody>
      </p:sp>
      <p:pic>
        <p:nvPicPr>
          <p:cNvPr id="11266" name="Picture 2" descr="http://www.nationalparkstraveler.com/sites/default/files/styles/panopoly_image_half/public/legacy_files/storyphotos/ByronBensonhead.jpg?itok=5QjBc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272268"/>
            <a:ext cx="6155152" cy="33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3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0320" y="-135848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U.S. Foreign Policy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2451" y="1224182"/>
            <a:ext cx="6319840" cy="50323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Following the devastation of WWI, most Americans favored isolationism.</a:t>
            </a:r>
          </a:p>
          <a:p>
            <a:endParaRPr lang="en-US" sz="2400" dirty="0"/>
          </a:p>
          <a:p>
            <a:r>
              <a:rPr lang="en-US" sz="2400" dirty="0" smtClean="0"/>
              <a:t>Congress passes a series of Neutrality Acts.</a:t>
            </a:r>
          </a:p>
          <a:p>
            <a:pPr lvl="1"/>
            <a:r>
              <a:rPr lang="en-US" sz="2400" dirty="0" smtClean="0"/>
              <a:t>Prohibit making loans or selling weapons to other countries.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083" y="1017807"/>
            <a:ext cx="43148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6522" y="-183467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Rise of Dictators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3603" y="920591"/>
            <a:ext cx="6019799" cy="5730932"/>
          </a:xfrm>
        </p:spPr>
        <p:txBody>
          <a:bodyPr>
            <a:normAutofit/>
          </a:bodyPr>
          <a:lstStyle/>
          <a:p>
            <a:r>
              <a:rPr lang="en-US" sz="2100" dirty="0" smtClean="0"/>
              <a:t>The Treaty of Versailles left many countries angry.</a:t>
            </a:r>
          </a:p>
          <a:p>
            <a:pPr lvl="1"/>
            <a:r>
              <a:rPr lang="en-US" sz="2100" dirty="0" smtClean="0"/>
              <a:t>Japan and Italy felt ignored</a:t>
            </a:r>
          </a:p>
          <a:p>
            <a:pPr lvl="1"/>
            <a:r>
              <a:rPr lang="en-US" sz="2100" dirty="0" smtClean="0"/>
              <a:t>Germany was punished severely for their role in the war.</a:t>
            </a:r>
          </a:p>
          <a:p>
            <a:pPr lvl="1"/>
            <a:endParaRPr lang="en-US" sz="2100" dirty="0"/>
          </a:p>
          <a:p>
            <a:r>
              <a:rPr lang="en-US" sz="2100" dirty="0" smtClean="0"/>
              <a:t>Much of Europe is left heavily in debt as a result of the war and the Great Depression.</a:t>
            </a:r>
          </a:p>
          <a:p>
            <a:endParaRPr lang="en-US" sz="2100" dirty="0"/>
          </a:p>
          <a:p>
            <a:r>
              <a:rPr lang="en-US" sz="2100" dirty="0" smtClean="0"/>
              <a:t>Many countries looked to new leaders to solve these problems.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s4.thingpic.com/images/yX/bBHEhnsfMYBCfh7EAXx7tiy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83" y="1935921"/>
            <a:ext cx="6193517" cy="41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5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89" y="-32509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Germany’s Economic Troubles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70" y="1293812"/>
            <a:ext cx="6019799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Germany owes $32 billion as a result of WWI.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Their government cannot pay that amount so they begin to print more money.</a:t>
            </a:r>
          </a:p>
          <a:p>
            <a:pPr lvl="1"/>
            <a:r>
              <a:rPr lang="en-US" sz="2400" dirty="0" smtClean="0"/>
              <a:t>Causes hyperinflation.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8914" y="1486412"/>
            <a:ext cx="6183086" cy="472031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FFFF00"/>
                </a:solidFill>
              </a:rPr>
              <a:t>The German Mark v. the U.S. Dollar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1914: $1 = 4 Marks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1921: $1 = 75 Marks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02/1923: $1 = 48,000 Marks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10/1923: $1 = 440,000,000 Marks (440 million)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11/1923: $1 = 4,200,000,000,000 Marks (4.2 trillion)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-132619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Inflation in Germany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http://forum.supremacy1914.com/attachment.php?attachmentid=5937&amp;d=1410428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339"/>
            <a:ext cx="3650800" cy="43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rkettiminguniversity.com/wp-content/uploads/2014/07/Germany-after-WW-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00" y="2237546"/>
            <a:ext cx="4737998" cy="373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4.businessinsider.com/image/4c569d6e7f8b9a7e6dd00300/the-truth-about-weimar-the-hyperinflation-horror-story-that-still-haunts-europe-tod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98" y="282756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2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123387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New Leaders Emerge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673" y="908448"/>
            <a:ext cx="6018597" cy="5713578"/>
          </a:xfrm>
        </p:spPr>
        <p:txBody>
          <a:bodyPr>
            <a:noAutofit/>
          </a:bodyPr>
          <a:lstStyle/>
          <a:p>
            <a:r>
              <a:rPr lang="en-US" sz="2200" dirty="0" smtClean="0"/>
              <a:t>Benito begins a movement called fascism in Italy.</a:t>
            </a:r>
          </a:p>
          <a:p>
            <a:pPr lvl="1"/>
            <a:r>
              <a:rPr lang="en-US" sz="2200" dirty="0" smtClean="0"/>
              <a:t>Takes power and establishes a dictatorship.</a:t>
            </a:r>
          </a:p>
          <a:p>
            <a:pPr lvl="1"/>
            <a:endParaRPr lang="en-US" sz="2200" dirty="0"/>
          </a:p>
          <a:p>
            <a:r>
              <a:rPr lang="en-US" sz="2200" dirty="0" smtClean="0"/>
              <a:t>Adolf Hitler leads the Nazi Party to power in Germany.</a:t>
            </a:r>
          </a:p>
          <a:p>
            <a:pPr lvl="1"/>
            <a:r>
              <a:rPr lang="en-US" sz="2200" dirty="0" smtClean="0"/>
              <a:t>Promises to avenge their defeat in WWI.</a:t>
            </a:r>
          </a:p>
          <a:p>
            <a:pPr lvl="1"/>
            <a:endParaRPr lang="en-US" sz="2200" dirty="0"/>
          </a:p>
          <a:p>
            <a:r>
              <a:rPr lang="en-US" sz="2200" dirty="0" smtClean="0"/>
              <a:t>Vladimir Lenin leads the Communist Revolution in in the Soviet Union.</a:t>
            </a:r>
          </a:p>
          <a:p>
            <a:pPr lvl="1"/>
            <a:r>
              <a:rPr lang="en-US" sz="2200" dirty="0" smtClean="0"/>
              <a:t>Joseph Stalin takes control after his death.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1" y="1364162"/>
            <a:ext cx="5533572" cy="49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90" y="-163858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Dictators Expand their Territory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2377" y="976161"/>
            <a:ext cx="6205326" cy="5631116"/>
          </a:xfrm>
        </p:spPr>
        <p:txBody>
          <a:bodyPr>
            <a:normAutofit/>
          </a:bodyPr>
          <a:lstStyle/>
          <a:p>
            <a:r>
              <a:rPr lang="en-US" sz="2100" dirty="0" smtClean="0"/>
              <a:t>Japans military begins to take land in Asia and the Pacific to gain natural resources.</a:t>
            </a:r>
          </a:p>
          <a:p>
            <a:endParaRPr lang="en-US" sz="2100" dirty="0"/>
          </a:p>
          <a:p>
            <a:r>
              <a:rPr lang="en-US" sz="2100" dirty="0" smtClean="0"/>
              <a:t>Italy attacks Ethiopia.</a:t>
            </a:r>
          </a:p>
          <a:p>
            <a:endParaRPr lang="en-US" sz="2100" dirty="0"/>
          </a:p>
          <a:p>
            <a:r>
              <a:rPr lang="en-US" sz="2100" dirty="0" smtClean="0"/>
              <a:t>Germany moves troops into the Rhineland, which violates the Treaty of Versailles.</a:t>
            </a:r>
          </a:p>
          <a:p>
            <a:pPr lvl="1"/>
            <a:r>
              <a:rPr lang="en-US" sz="2100" dirty="0" smtClean="0"/>
              <a:t>France and Britain do nothing.</a:t>
            </a:r>
          </a:p>
          <a:p>
            <a:pPr marL="457200" lvl="1" indent="0">
              <a:buNone/>
            </a:pPr>
            <a:endParaRPr lang="en-US" sz="2100" dirty="0"/>
          </a:p>
          <a:p>
            <a:r>
              <a:rPr lang="en-US" sz="2100" dirty="0" smtClean="0"/>
              <a:t>Hitler and Mussolini sign an alliance.</a:t>
            </a:r>
          </a:p>
          <a:p>
            <a:pPr lvl="1"/>
            <a:r>
              <a:rPr lang="en-US" sz="2100" dirty="0" smtClean="0"/>
              <a:t>Later becomes the Axis Powers.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0" y="1589649"/>
            <a:ext cx="5043948" cy="38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181732"/>
            <a:ext cx="10353761" cy="132632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Germany Begins Conquest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4589"/>
            <a:ext cx="6319840" cy="50323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Hitler demands the Sudetenland.</a:t>
            </a:r>
          </a:p>
          <a:p>
            <a:pPr lvl="1"/>
            <a:r>
              <a:rPr lang="en-US" sz="2400" dirty="0" smtClean="0"/>
              <a:t>Part of Czechoslovakia with a large German population.</a:t>
            </a:r>
          </a:p>
          <a:p>
            <a:endParaRPr lang="en-US" sz="2400" dirty="0"/>
          </a:p>
          <a:p>
            <a:r>
              <a:rPr lang="en-US" sz="2400" dirty="0" smtClean="0"/>
              <a:t>Britain and France adopt a policy of appeasement in order to avoid war.</a:t>
            </a:r>
          </a:p>
          <a:p>
            <a:pPr lvl="1"/>
            <a:r>
              <a:rPr lang="en-US" sz="2400" dirty="0" smtClean="0"/>
              <a:t>Agree to allow Hitler to have the Sudetenland if he does not demand more land.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79" y="1522244"/>
            <a:ext cx="5927595" cy="40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29004</TotalTime>
  <Words>1467</Words>
  <Application>Microsoft Office PowerPoint</Application>
  <PresentationFormat>Widescreen</PresentationFormat>
  <Paragraphs>235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Bookman Old Style</vt:lpstr>
      <vt:lpstr>Rockwell</vt:lpstr>
      <vt:lpstr>Damask</vt:lpstr>
      <vt:lpstr>World War II</vt:lpstr>
      <vt:lpstr>Unit 14 WWII Vocabulary </vt:lpstr>
      <vt:lpstr>U.S. Foreign Policy</vt:lpstr>
      <vt:lpstr>The Rise of Dictators</vt:lpstr>
      <vt:lpstr>Germany’s Economic Troubles</vt:lpstr>
      <vt:lpstr>Inflation in Germany</vt:lpstr>
      <vt:lpstr>New Leaders Emerge</vt:lpstr>
      <vt:lpstr>Dictators Expand their Territory</vt:lpstr>
      <vt:lpstr>Germany Begins Conquest</vt:lpstr>
      <vt:lpstr>The War Begins</vt:lpstr>
      <vt:lpstr>The Fall of Europe</vt:lpstr>
      <vt:lpstr>The Battle of Britain</vt:lpstr>
      <vt:lpstr>Germany attacks the Soviet Union</vt:lpstr>
      <vt:lpstr>U.S. Involvement</vt:lpstr>
      <vt:lpstr>Mobilizing for War</vt:lpstr>
      <vt:lpstr>D-Day</vt:lpstr>
      <vt:lpstr>V-E Day</vt:lpstr>
      <vt:lpstr>The Roots of the Holocaust</vt:lpstr>
      <vt:lpstr>The Holocaust</vt:lpstr>
      <vt:lpstr>The Nuremburg Trials</vt:lpstr>
      <vt:lpstr>The War in the Pacific</vt:lpstr>
      <vt:lpstr>The Manhattan Project</vt:lpstr>
      <vt:lpstr>Dropping the Bomb</vt:lpstr>
      <vt:lpstr>The Home Front</vt:lpstr>
      <vt:lpstr>The Home Front Cont.</vt:lpstr>
      <vt:lpstr>The Internment of Japanese Americans</vt:lpstr>
      <vt:lpstr>Legacy of the War</vt:lpstr>
      <vt:lpstr>Legacy of the War Cont.</vt:lpstr>
      <vt:lpstr>The Wars effect on NC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McKenna, Kevin</dc:creator>
  <cp:lastModifiedBy>Howard, Joshua B.</cp:lastModifiedBy>
  <cp:revision>56</cp:revision>
  <dcterms:created xsi:type="dcterms:W3CDTF">2014-03-26T15:40:20Z</dcterms:created>
  <dcterms:modified xsi:type="dcterms:W3CDTF">2016-04-06T16:30:52Z</dcterms:modified>
</cp:coreProperties>
</file>