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0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06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097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535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72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11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95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79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7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4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5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8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2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0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5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17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Cold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44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-49065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The Korean War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77257"/>
            <a:ext cx="6173403" cy="558074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After WWII, Korea was split at the 38</a:t>
            </a:r>
            <a:r>
              <a:rPr lang="en-US" baseline="30000" dirty="0" smtClean="0"/>
              <a:t>th</a:t>
            </a:r>
            <a:r>
              <a:rPr lang="en-US" dirty="0" smtClean="0"/>
              <a:t> parallel.</a:t>
            </a:r>
          </a:p>
          <a:p>
            <a:pPr lvl="1"/>
            <a:r>
              <a:rPr lang="en-US" dirty="0" smtClean="0"/>
              <a:t>The United States occupied the south, while the Soviet Union occupied the north.</a:t>
            </a:r>
          </a:p>
          <a:p>
            <a:endParaRPr lang="en-US" dirty="0"/>
          </a:p>
          <a:p>
            <a:r>
              <a:rPr lang="en-US" dirty="0" smtClean="0"/>
              <a:t>North Korea invades South Korea in 1951 and is able to push UN soldiers to the southern tip of Korea.</a:t>
            </a:r>
          </a:p>
          <a:p>
            <a:endParaRPr lang="en-US" dirty="0"/>
          </a:p>
          <a:p>
            <a:r>
              <a:rPr lang="en-US" dirty="0" smtClean="0"/>
              <a:t>U.S. soldiers led by Douglas MacArthur push the North Koreans past the 38</a:t>
            </a:r>
            <a:r>
              <a:rPr lang="en-US" baseline="30000" dirty="0" smtClean="0"/>
              <a:t>th</a:t>
            </a:r>
            <a:r>
              <a:rPr lang="en-US" dirty="0" smtClean="0"/>
              <a:t> parallel towards the border of China.</a:t>
            </a:r>
          </a:p>
          <a:p>
            <a:endParaRPr lang="en-US" dirty="0"/>
          </a:p>
          <a:p>
            <a:r>
              <a:rPr lang="en-US" dirty="0" smtClean="0"/>
              <a:t>More than 200,000 Chinese soldiers enter North Korea and push the UN armies past the 38</a:t>
            </a:r>
            <a:r>
              <a:rPr lang="en-US" baseline="30000" dirty="0" smtClean="0"/>
              <a:t>th</a:t>
            </a:r>
            <a:r>
              <a:rPr lang="en-US" dirty="0" smtClean="0"/>
              <a:t> parallel.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7170" name="Picture 2" descr="https://sites.google.com/a/seisen.com/seisen-social-studies/_/rsrc/1414340637357/sl-history-ibdp/the-cold-war/korean%20war%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403" y="1926772"/>
            <a:ext cx="5787002" cy="428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101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234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The Korean War Cont.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MacArthur wants to bomb China, but Truman doesn’t want to start a war with China and risk involving the Soviet Union.</a:t>
            </a:r>
          </a:p>
          <a:p>
            <a:pPr lvl="1"/>
            <a:r>
              <a:rPr lang="en-US" dirty="0" smtClean="0"/>
              <a:t>Truman fires MacArthur.</a:t>
            </a:r>
          </a:p>
          <a:p>
            <a:pPr lvl="1"/>
            <a:endParaRPr lang="en-US" dirty="0"/>
          </a:p>
          <a:p>
            <a:r>
              <a:rPr lang="en-US" dirty="0" smtClean="0"/>
              <a:t>A cease-fire is signed in 1953.</a:t>
            </a:r>
          </a:p>
          <a:p>
            <a:pPr lvl="1"/>
            <a:r>
              <a:rPr lang="en-US" dirty="0" smtClean="0"/>
              <a:t>Neither side gained any ground.</a:t>
            </a:r>
          </a:p>
          <a:p>
            <a:pPr lvl="1"/>
            <a:endParaRPr lang="en-US" dirty="0"/>
          </a:p>
          <a:p>
            <a:r>
              <a:rPr lang="en-US" dirty="0" smtClean="0"/>
              <a:t>A 2 ½ mile wide demilitarized zone (DMZ) is formed along the 38</a:t>
            </a:r>
            <a:r>
              <a:rPr lang="en-US" baseline="30000" dirty="0" smtClean="0"/>
              <a:t>th</a:t>
            </a:r>
            <a:r>
              <a:rPr lang="en-US" dirty="0" smtClean="0"/>
              <a:t> parallel.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  <p:pic>
        <p:nvPicPr>
          <p:cNvPr id="8194" name="Picture 2" descr="http://www.aroundthisworld.com/wp-content/uploads/2013/06/IMG_83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6" y="2395355"/>
            <a:ext cx="6037056" cy="339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480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2" y="22639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U.S.-Soviet Relations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29674"/>
            <a:ext cx="6173403" cy="541861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After seeing the U.S. use an atomic bomb, the Soviet Union knew they had to develop their own in order to compete.</a:t>
            </a:r>
          </a:p>
          <a:p>
            <a:pPr lvl="1"/>
            <a:r>
              <a:rPr lang="en-US" sz="2400" dirty="0" smtClean="0"/>
              <a:t>The U.S. responds by building a more powerful hydrogen bomb.</a:t>
            </a:r>
          </a:p>
          <a:p>
            <a:pPr lvl="1"/>
            <a:r>
              <a:rPr lang="en-US" sz="2400" dirty="0" smtClean="0"/>
              <a:t>The Soviet Union follows by building their own hydrogen bomb,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Fear led both sides to build up huge stockpiles of nuclear weapons.</a:t>
            </a:r>
          </a:p>
          <a:p>
            <a:pPr lvl="1"/>
            <a:r>
              <a:rPr lang="en-US" sz="2400" dirty="0" smtClean="0"/>
              <a:t>Arms Race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i.gyazo.com/1e1422c8f888783519336c1c6e86ded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935921"/>
            <a:ext cx="6091429" cy="371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857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-73677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U.S-Soviet Relations Cont.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8375" y="1223013"/>
            <a:ext cx="6018597" cy="4769681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1957, the Soviet Union shocked the world by launching the first satellite into space.</a:t>
            </a:r>
          </a:p>
          <a:p>
            <a:pPr lvl="1"/>
            <a:r>
              <a:rPr lang="en-US" sz="2400" dirty="0" smtClean="0"/>
              <a:t>Sputnik</a:t>
            </a:r>
          </a:p>
          <a:p>
            <a:endParaRPr lang="en-US" sz="2400" dirty="0"/>
          </a:p>
          <a:p>
            <a:r>
              <a:rPr lang="en-US" sz="2400" dirty="0" smtClean="0"/>
              <a:t>This meant that the Soviet Union had developed a missile that could reach the U.S., so they spent billions of dollars to launch their own satellite.</a:t>
            </a:r>
          </a:p>
          <a:p>
            <a:pPr lvl="1"/>
            <a:r>
              <a:rPr lang="en-US" sz="2400" dirty="0" smtClean="0"/>
              <a:t>Space Race</a:t>
            </a:r>
            <a:endParaRPr lang="en-US" sz="2400" dirty="0"/>
          </a:p>
        </p:txBody>
      </p:sp>
      <p:pic>
        <p:nvPicPr>
          <p:cNvPr id="10242" name="Picture 2" descr="http://www.coalwoodwestvirginia.com/images/NewsPap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" y="1454138"/>
            <a:ext cx="6169023" cy="45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339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2" y="-42005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U.S.-Soviet Relations Cont.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84316"/>
            <a:ext cx="6173403" cy="5344266"/>
          </a:xfrm>
        </p:spPr>
        <p:txBody>
          <a:bodyPr/>
          <a:lstStyle/>
          <a:p>
            <a:r>
              <a:rPr lang="en-US" dirty="0" smtClean="0"/>
              <a:t>In 1960, President Eisenhower (U.S.) and Premier Nikita Khrushchev plan to meet face to face.</a:t>
            </a:r>
          </a:p>
          <a:p>
            <a:endParaRPr lang="en-US" dirty="0" smtClean="0"/>
          </a:p>
          <a:p>
            <a:r>
              <a:rPr lang="en-US" dirty="0" smtClean="0"/>
              <a:t>Two weeks before the meeting, the Soviets shot down an American U2 (spy plane).</a:t>
            </a:r>
          </a:p>
          <a:p>
            <a:pPr lvl="1"/>
            <a:r>
              <a:rPr lang="en-US" dirty="0" smtClean="0"/>
              <a:t>Eisenhower denied that it was a spy plane, but the pilot was captured and the U.S. admitted to using such planes.</a:t>
            </a:r>
          </a:p>
          <a:p>
            <a:pPr lvl="1"/>
            <a:endParaRPr lang="en-US" dirty="0"/>
          </a:p>
          <a:p>
            <a:r>
              <a:rPr lang="en-US" dirty="0" smtClean="0"/>
              <a:t>Khrushchev broke off the meeting.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s://onestopcoldwarshop.wikispaces.com/file/view/u2_spy_plane_incident_newspaper_clipping.jpg/519797344/274x247/u2_spy_plane_incident_newspaper_clip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328" y="1284316"/>
            <a:ext cx="5216071" cy="469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212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Kennedy Faces Communist Threats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0675" y="1226959"/>
            <a:ext cx="6018597" cy="5380318"/>
          </a:xfrm>
        </p:spPr>
        <p:txBody>
          <a:bodyPr/>
          <a:lstStyle/>
          <a:p>
            <a:r>
              <a:rPr lang="en-US" dirty="0" smtClean="0"/>
              <a:t>In 1961, Kennedy approves an invasion of Cuba to overthrow the country’s communist leader, Fidel Castro.</a:t>
            </a:r>
          </a:p>
          <a:p>
            <a:pPr lvl="1"/>
            <a:r>
              <a:rPr lang="en-US" dirty="0" smtClean="0"/>
              <a:t>The invasion was led by an army of exiled Cubans that were trained by the U.S.</a:t>
            </a:r>
          </a:p>
          <a:p>
            <a:pPr lvl="1"/>
            <a:r>
              <a:rPr lang="en-US" dirty="0" smtClean="0"/>
              <a:t>They land at the Bay of Pigs and are quickly defeated.</a:t>
            </a:r>
          </a:p>
          <a:p>
            <a:endParaRPr lang="en-US" dirty="0"/>
          </a:p>
          <a:p>
            <a:r>
              <a:rPr lang="en-US" dirty="0" smtClean="0"/>
              <a:t>The Soviet Union builds the Berlin Wall to prevent East Germans from fleeing.</a:t>
            </a:r>
          </a:p>
          <a:p>
            <a:pPr lvl="1"/>
            <a:r>
              <a:rPr lang="en-US" dirty="0" smtClean="0"/>
              <a:t>Becomes a symbol of Communist oppression.</a:t>
            </a:r>
            <a:endParaRPr lang="en-US" dirty="0"/>
          </a:p>
        </p:txBody>
      </p:sp>
      <p:pic>
        <p:nvPicPr>
          <p:cNvPr id="12290" name="Picture 2" descr="https://img.rt.com/files/news/31/22/70/00/w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8319"/>
            <a:ext cx="6173402" cy="347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412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-2761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Cuban Missile Crisis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23560"/>
            <a:ext cx="6019799" cy="5130800"/>
          </a:xfrm>
        </p:spPr>
        <p:txBody>
          <a:bodyPr>
            <a:normAutofit/>
          </a:bodyPr>
          <a:lstStyle/>
          <a:p>
            <a:r>
              <a:rPr lang="en-US" dirty="0" smtClean="0"/>
              <a:t>In 1962, photographs taken by U.S. planes show missiles capable of carrying nuclear warheads to the U.S. in Cuba.</a:t>
            </a:r>
          </a:p>
          <a:p>
            <a:endParaRPr lang="en-US" dirty="0"/>
          </a:p>
          <a:p>
            <a:r>
              <a:rPr lang="en-US" dirty="0" smtClean="0"/>
              <a:t>Kennedy orders a blockade around Cuba and demands that all existing weapons be dismantled and removed.</a:t>
            </a:r>
          </a:p>
          <a:p>
            <a:endParaRPr lang="en-US" dirty="0"/>
          </a:p>
          <a:p>
            <a:r>
              <a:rPr lang="en-US" dirty="0" smtClean="0"/>
              <a:t>The Soviet Union agrees to do so if the U.S. lifts the blockade and doesn’t invade Cuba.</a:t>
            </a:r>
          </a:p>
          <a:p>
            <a:pPr lvl="1"/>
            <a:r>
              <a:rPr lang="en-US" dirty="0" smtClean="0"/>
              <a:t>The U.S. also dismantles weapons aimed at the USSR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3314" name="Picture 2" descr="http://thumbs.media.smithsonianmag.com/filer/Cuban-Missile-Crisis-631.jpg__800x600_q85_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38" y="2246574"/>
            <a:ext cx="6307762" cy="299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42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1" y="118872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Unrest in Vietnam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1" y="1445193"/>
            <a:ext cx="6018597" cy="4769681"/>
          </a:xfrm>
        </p:spPr>
        <p:txBody>
          <a:bodyPr/>
          <a:lstStyle/>
          <a:p>
            <a:r>
              <a:rPr lang="en-US" dirty="0" smtClean="0"/>
              <a:t>After France gave up its colony of Vietnam, the country split in half at the 17</a:t>
            </a:r>
            <a:r>
              <a:rPr lang="en-US" baseline="30000" dirty="0" smtClean="0"/>
              <a:t>th</a:t>
            </a:r>
            <a:r>
              <a:rPr lang="en-US" dirty="0" smtClean="0"/>
              <a:t> parallel.</a:t>
            </a:r>
          </a:p>
          <a:p>
            <a:pPr lvl="1"/>
            <a:r>
              <a:rPr lang="en-US" dirty="0" smtClean="0"/>
              <a:t>North Vietnam is controlled by the Communist leader Ho Chi Minh.</a:t>
            </a:r>
          </a:p>
          <a:p>
            <a:pPr lvl="1"/>
            <a:r>
              <a:rPr lang="en-US" dirty="0" smtClean="0"/>
              <a:t>South Vietnam is anti-communist and is supported by the U.S.</a:t>
            </a:r>
          </a:p>
          <a:p>
            <a:pPr lvl="1"/>
            <a:endParaRPr lang="en-US" dirty="0"/>
          </a:p>
          <a:p>
            <a:r>
              <a:rPr lang="en-US" dirty="0" smtClean="0"/>
              <a:t>The U.S. fears that if one country is Southeast Asia falls to communism, the surrounding countries will do the same.</a:t>
            </a:r>
          </a:p>
          <a:p>
            <a:pPr lvl="1"/>
            <a:r>
              <a:rPr lang="en-US" dirty="0" smtClean="0"/>
              <a:t>Domino Theory.</a:t>
            </a:r>
            <a:endParaRPr lang="en-US" dirty="0"/>
          </a:p>
        </p:txBody>
      </p:sp>
      <p:pic>
        <p:nvPicPr>
          <p:cNvPr id="14338" name="Picture 2" descr="http://www.globalsecurity.org/military/ops/images/domino-the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6" y="2327804"/>
            <a:ext cx="6092426" cy="322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679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2" y="108155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U.S. Involvement in the Vietnam War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603" y="1554918"/>
            <a:ext cx="6019799" cy="4769681"/>
          </a:xfrm>
        </p:spPr>
        <p:txBody>
          <a:bodyPr/>
          <a:lstStyle/>
          <a:p>
            <a:r>
              <a:rPr lang="en-US" dirty="0" smtClean="0"/>
              <a:t>In 1964, two U.S. destroyers reported that North Vietnamese gunboats fired at them in the Gulf of Tonkin.</a:t>
            </a:r>
          </a:p>
          <a:p>
            <a:endParaRPr lang="en-US" dirty="0"/>
          </a:p>
          <a:p>
            <a:r>
              <a:rPr lang="en-US" dirty="0" smtClean="0"/>
              <a:t>President Lyndon B. Johnson asks congress to pass the Gulf of Tonkin Resolution, which would give the president power to use military force in Vietnam.</a:t>
            </a:r>
          </a:p>
          <a:p>
            <a:endParaRPr lang="en-US" dirty="0"/>
          </a:p>
          <a:p>
            <a:r>
              <a:rPr lang="en-US" dirty="0" smtClean="0"/>
              <a:t>Johnson sends </a:t>
            </a:r>
            <a:r>
              <a:rPr lang="en-US" dirty="0"/>
              <a:t>t</a:t>
            </a:r>
            <a:r>
              <a:rPr lang="en-US" dirty="0" smtClean="0"/>
              <a:t>housands of troops into Vietnam and bombs strategic targets.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upload.wikimedia.org/wikipedia/commons/thumb/b/b6/President_Lyndon_B._Johnson_signs_%22Gulf_of_Tonkin%22_resolution_-_NARA_-_192484.tif/lossy-page1-220px-President_Lyndon_B._Johnson_signs_%22Gulf_of_Tonkin%22_resolution_-_NARA_-_192484.t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859" y="1434476"/>
            <a:ext cx="4917385" cy="496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825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1" y="137652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A Frustrating War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1" y="1358273"/>
            <a:ext cx="6018597" cy="5159829"/>
          </a:xfrm>
        </p:spPr>
        <p:txBody>
          <a:bodyPr>
            <a:normAutofit/>
          </a:bodyPr>
          <a:lstStyle/>
          <a:p>
            <a:r>
              <a:rPr lang="en-US" dirty="0" smtClean="0"/>
              <a:t>Many Americans thought that since they had superior weapons, the war would be over very quickly.</a:t>
            </a:r>
          </a:p>
          <a:p>
            <a:pPr lvl="1"/>
            <a:r>
              <a:rPr lang="en-US" dirty="0" smtClean="0"/>
              <a:t>Viet Cong relied on guerilla warfare, which made them very difficult to defeat.</a:t>
            </a:r>
          </a:p>
          <a:p>
            <a:pPr lvl="1"/>
            <a:r>
              <a:rPr lang="en-US" dirty="0" smtClean="0"/>
              <a:t>American soldiers couldn’t always tell who was an enemy and who was a civilian.</a:t>
            </a:r>
          </a:p>
          <a:p>
            <a:pPr lvl="1"/>
            <a:endParaRPr lang="en-US" dirty="0"/>
          </a:p>
          <a:p>
            <a:r>
              <a:rPr lang="en-US" dirty="0" smtClean="0"/>
              <a:t>The land and the climate also made it a difficult to fight a war.</a:t>
            </a:r>
          </a:p>
          <a:p>
            <a:pPr lvl="1"/>
            <a:r>
              <a:rPr lang="en-US" dirty="0" smtClean="0"/>
              <a:t>Thick jungles.</a:t>
            </a:r>
          </a:p>
          <a:p>
            <a:pPr lvl="1"/>
            <a:r>
              <a:rPr lang="en-US" dirty="0" smtClean="0"/>
              <a:t>Extremely hot and humid.</a:t>
            </a:r>
          </a:p>
          <a:p>
            <a:pPr lvl="1"/>
            <a:r>
              <a:rPr lang="en-US" dirty="0" smtClean="0"/>
              <a:t>Rained constantly.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074" name="Picture 2" descr="https://encrypted-tbn3.gstatic.com/images?q=tbn:ANd9GcQRLdMdAUc2O1b7Q83GL2RbU4BQYRaIfJ99o8QiDhvXB8Zzjw2C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9" y="2088319"/>
            <a:ext cx="6067572" cy="369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5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2" y="28364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Beginning of the Cold War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33985"/>
            <a:ext cx="6061587" cy="55240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At the end of WWII, much of Europe is destroyed, but two superpowers emerge.</a:t>
            </a:r>
          </a:p>
          <a:p>
            <a:pPr lvl="1"/>
            <a:r>
              <a:rPr lang="en-US" sz="2400" dirty="0" smtClean="0"/>
              <a:t>United States and the Soviet Union</a:t>
            </a:r>
          </a:p>
          <a:p>
            <a:endParaRPr lang="en-US" sz="2400" dirty="0"/>
          </a:p>
          <a:p>
            <a:r>
              <a:rPr lang="en-US" sz="2400" dirty="0" smtClean="0"/>
              <a:t>Both countries have very different economic and political systems, which leads to distrust and conflict.</a:t>
            </a:r>
          </a:p>
          <a:p>
            <a:pPr lvl="1"/>
            <a:r>
              <a:rPr lang="en-US" sz="2400" dirty="0" smtClean="0"/>
              <a:t>Democracy V. Dictatorship</a:t>
            </a:r>
          </a:p>
          <a:p>
            <a:pPr lvl="1"/>
            <a:r>
              <a:rPr lang="en-US" sz="2400" dirty="0" smtClean="0"/>
              <a:t>Capitalism V. Communism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th08.deviantart.net/fs10/PRE/i/2006/111/8/3/Cold_War_by_L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706" y="1746571"/>
            <a:ext cx="6033580" cy="419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400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An Unpopular War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57943"/>
            <a:ext cx="6019799" cy="59000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By the mid 1960’s, many Americans began to oppose the war.</a:t>
            </a:r>
          </a:p>
          <a:p>
            <a:pPr lvl="1"/>
            <a:r>
              <a:rPr lang="en-US" dirty="0" smtClean="0"/>
              <a:t>Doves- opposed the war</a:t>
            </a:r>
          </a:p>
          <a:p>
            <a:pPr lvl="1"/>
            <a:r>
              <a:rPr lang="en-US" dirty="0" smtClean="0"/>
              <a:t>Hawks- supported the war</a:t>
            </a:r>
          </a:p>
          <a:p>
            <a:pPr lvl="1"/>
            <a:endParaRPr lang="en-US" dirty="0"/>
          </a:p>
          <a:p>
            <a:r>
              <a:rPr lang="en-US" dirty="0" smtClean="0"/>
              <a:t>President Richard Nixon announces his strategy of </a:t>
            </a:r>
            <a:r>
              <a:rPr lang="en-US" dirty="0" err="1" smtClean="0"/>
              <a:t>Vietnamization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Gradually withdrawing U.S. troops and turning the fighting over to the South Vietnamese.</a:t>
            </a:r>
          </a:p>
          <a:p>
            <a:endParaRPr lang="en-US" dirty="0"/>
          </a:p>
          <a:p>
            <a:r>
              <a:rPr lang="en-US" dirty="0" smtClean="0"/>
              <a:t>In 1970, students at Kent State University protested the war.	</a:t>
            </a:r>
          </a:p>
          <a:p>
            <a:pPr lvl="1"/>
            <a:r>
              <a:rPr lang="en-US" dirty="0" smtClean="0"/>
              <a:t>Nixon ordered the National Guard to break up the protest.</a:t>
            </a:r>
          </a:p>
          <a:p>
            <a:pPr lvl="1"/>
            <a:r>
              <a:rPr lang="en-US" dirty="0" smtClean="0"/>
              <a:t>They opened fire, killing four students.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16386" name="Picture 2" descr="https://s-media-cache-ak0.pinimg.com/736x/5b/6e/73/5b6e73760b511ead01c59172ae25c7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933074"/>
            <a:ext cx="5979433" cy="401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822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1" y="108155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Legacy of the War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6421" y="1100176"/>
            <a:ext cx="6018597" cy="5757824"/>
          </a:xfrm>
        </p:spPr>
        <p:txBody>
          <a:bodyPr>
            <a:normAutofit/>
          </a:bodyPr>
          <a:lstStyle/>
          <a:p>
            <a:r>
              <a:rPr lang="en-US" sz="2100" dirty="0" smtClean="0"/>
              <a:t>On January 27, 1973, the U.S. and South Vietnam made a peace agreement with North Vietnam.</a:t>
            </a:r>
          </a:p>
          <a:p>
            <a:pPr lvl="1"/>
            <a:r>
              <a:rPr lang="en-US" sz="2100" dirty="0" smtClean="0"/>
              <a:t>Vietnam later unites under Communist control.</a:t>
            </a:r>
          </a:p>
          <a:p>
            <a:pPr lvl="1"/>
            <a:endParaRPr lang="en-US" sz="2100" dirty="0"/>
          </a:p>
          <a:p>
            <a:r>
              <a:rPr lang="en-US" sz="2100" dirty="0" smtClean="0"/>
              <a:t>The 26</a:t>
            </a:r>
            <a:r>
              <a:rPr lang="en-US" sz="2100" baseline="30000" dirty="0" smtClean="0"/>
              <a:t>th</a:t>
            </a:r>
            <a:r>
              <a:rPr lang="en-US" sz="2100" dirty="0" smtClean="0"/>
              <a:t> Amendment is passes, lowering the voting age from 21 to 18.</a:t>
            </a:r>
          </a:p>
          <a:p>
            <a:endParaRPr lang="en-US" sz="2100" dirty="0"/>
          </a:p>
          <a:p>
            <a:r>
              <a:rPr lang="en-US" sz="2100" dirty="0" smtClean="0"/>
              <a:t>Congress passes the War Powers Act.</a:t>
            </a:r>
          </a:p>
          <a:p>
            <a:pPr lvl="1"/>
            <a:r>
              <a:rPr lang="en-US" sz="2100" dirty="0" smtClean="0"/>
              <a:t>Limits the president’s war-making power.</a:t>
            </a:r>
            <a:endParaRPr lang="en-US" sz="2100" dirty="0"/>
          </a:p>
        </p:txBody>
      </p:sp>
      <p:pic>
        <p:nvPicPr>
          <p:cNvPr id="4098" name="Picture 2" descr="http://www.trbimg.com/img-5367cf8f/turbine/hc-this-day-in-history-365-pictures-096/1000/1000x5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6" y="2137747"/>
            <a:ext cx="5876515" cy="33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767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2" y="122903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Gorbachev Initiates Reform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Mikhail Gorbachev becomes the leader of the Soviet Union in 1985.</a:t>
            </a:r>
          </a:p>
          <a:p>
            <a:endParaRPr lang="en-US" dirty="0"/>
          </a:p>
          <a:p>
            <a:r>
              <a:rPr lang="en-US" dirty="0" smtClean="0"/>
              <a:t>Enacts his policies known as perestroika and glasnost.</a:t>
            </a:r>
          </a:p>
          <a:p>
            <a:pPr lvl="1"/>
            <a:r>
              <a:rPr lang="en-US" dirty="0" smtClean="0"/>
              <a:t>Allowed for greater freedoms in Soviet society.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achievement.org/achievers/gor0/large/gor0-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76" y="1201497"/>
            <a:ext cx="3979607" cy="54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596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18" y="52606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The Cold War Ends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In 1989, East Germans protest against their Communist government.</a:t>
            </a:r>
          </a:p>
          <a:p>
            <a:endParaRPr lang="en-US" dirty="0"/>
          </a:p>
          <a:p>
            <a:r>
              <a:rPr lang="en-US" dirty="0" smtClean="0"/>
              <a:t>On November 9</a:t>
            </a:r>
            <a:r>
              <a:rPr lang="en-US" baseline="30000" dirty="0" smtClean="0"/>
              <a:t>th</a:t>
            </a:r>
            <a:r>
              <a:rPr lang="en-US" dirty="0" smtClean="0"/>
              <a:t>, the Berlin wall is taken down.</a:t>
            </a:r>
          </a:p>
          <a:p>
            <a:pPr lvl="1"/>
            <a:r>
              <a:rPr lang="en-US" dirty="0" smtClean="0"/>
              <a:t>East and West Germany are later united.</a:t>
            </a:r>
          </a:p>
          <a:p>
            <a:pPr lvl="1"/>
            <a:endParaRPr lang="en-US" dirty="0"/>
          </a:p>
          <a:p>
            <a:r>
              <a:rPr lang="en-US" dirty="0" smtClean="0"/>
              <a:t>In 1991, Gorbachev resigns and the Soviet Union is disbanded, signaling the end of the Cold War.</a:t>
            </a:r>
            <a:endParaRPr lang="en-US" dirty="0"/>
          </a:p>
        </p:txBody>
      </p:sp>
      <p:pic>
        <p:nvPicPr>
          <p:cNvPr id="15362" name="Picture 2" descr="http://www.usnews.com/cmsmedia/85/1d/94eeb9884c29ba1f867c9bcd2263/ap891112089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8" y="2088319"/>
            <a:ext cx="6090434" cy="40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0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The Iron Curtain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1326321"/>
            <a:ext cx="6018597" cy="5531679"/>
          </a:xfrm>
        </p:spPr>
        <p:txBody>
          <a:bodyPr>
            <a:normAutofit/>
          </a:bodyPr>
          <a:lstStyle/>
          <a:p>
            <a:r>
              <a:rPr lang="en-US" dirty="0" smtClean="0"/>
              <a:t>When WWII ends, Communists take control of the governments of many Eastern European countries.</a:t>
            </a:r>
          </a:p>
          <a:p>
            <a:endParaRPr lang="en-US" dirty="0"/>
          </a:p>
          <a:p>
            <a:r>
              <a:rPr lang="en-US" dirty="0" smtClean="0"/>
              <a:t>These countries have close political and economic links to the Soviet Union.</a:t>
            </a:r>
          </a:p>
          <a:p>
            <a:pPr lvl="1"/>
            <a:r>
              <a:rPr lang="en-US" dirty="0" smtClean="0"/>
              <a:t>Become known as satellites because they depend on the Soviet Union like planets depend on the sun.</a:t>
            </a:r>
          </a:p>
          <a:p>
            <a:endParaRPr lang="en-US" dirty="0"/>
          </a:p>
          <a:p>
            <a:r>
              <a:rPr lang="en-US" dirty="0" smtClean="0"/>
              <a:t>Winston Churchill refers separation of Communist and non Communist countries as an “Iron Curtain”.</a:t>
            </a:r>
            <a:endParaRPr lang="en-US" dirty="0"/>
          </a:p>
        </p:txBody>
      </p:sp>
      <p:pic>
        <p:nvPicPr>
          <p:cNvPr id="2050" name="Picture 2" descr="https://roberthorvat30.files.wordpress.com/2013/07/ironcurtai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92" y="1326321"/>
            <a:ext cx="4996790" cy="547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59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2" y="0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Containing Communism Abroad 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716" y="1423984"/>
            <a:ext cx="6019799" cy="47696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Fearing that Stalin would attempt to spread communism worldwide, President Truman adopts a policy of containment.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goal was to use military and non military ways to stop the spread of communism.</a:t>
            </a:r>
            <a:endParaRPr lang="en-US" sz="2400" dirty="0"/>
          </a:p>
        </p:txBody>
      </p:sp>
      <p:pic>
        <p:nvPicPr>
          <p:cNvPr id="1026" name="Picture 2" descr="http://www.oldenburger.us/gary/docs/TheColdWar_file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865" y="1326321"/>
            <a:ext cx="4209463" cy="496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15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Military Alliances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799" y="1064730"/>
            <a:ext cx="6072185" cy="4769681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1949, non-communist countries organize the North Atlantic Treaty Organization.</a:t>
            </a:r>
          </a:p>
          <a:p>
            <a:pPr lvl="1"/>
            <a:r>
              <a:rPr lang="en-US" sz="2400" dirty="0" smtClean="0"/>
              <a:t>NATO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The NATO nations agreed to treat an armed attack on one member as an attack on all.</a:t>
            </a:r>
          </a:p>
          <a:p>
            <a:endParaRPr lang="en-US" sz="2400" dirty="0"/>
          </a:p>
          <a:p>
            <a:r>
              <a:rPr lang="en-US" sz="2400" dirty="0" smtClean="0"/>
              <a:t>In response, many Communist countries announce its own alliance called the Warsaw Pact.</a:t>
            </a:r>
            <a:endParaRPr lang="en-US" sz="2400" dirty="0"/>
          </a:p>
        </p:txBody>
      </p:sp>
      <p:pic>
        <p:nvPicPr>
          <p:cNvPr id="3076" name="Picture 4" descr="http://i.imgur.com/Yxu5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79" y="1759358"/>
            <a:ext cx="5806620" cy="468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20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0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The Marshall Plan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76" y="1326321"/>
            <a:ext cx="6019799" cy="47696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United States was concerned that the Soviet Union would continue to spread communism into war-torn countries in Europe.</a:t>
            </a:r>
          </a:p>
          <a:p>
            <a:endParaRPr lang="en-US" sz="2400" dirty="0"/>
          </a:p>
          <a:p>
            <a:r>
              <a:rPr lang="en-US" sz="2400" dirty="0" smtClean="0"/>
              <a:t>They come up with the Marshall Plan, which offered $13 billion to Western European countries to help them rebuild from the war.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675" y="2088319"/>
            <a:ext cx="5920550" cy="356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18" y="0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Crisis in Germany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8082" y="1326321"/>
            <a:ext cx="6827105" cy="5295705"/>
          </a:xfrm>
        </p:spPr>
        <p:txBody>
          <a:bodyPr>
            <a:noAutofit/>
          </a:bodyPr>
          <a:lstStyle/>
          <a:p>
            <a:r>
              <a:rPr lang="en-US" sz="2100" dirty="0" smtClean="0"/>
              <a:t>Western Powers and the Soviet Union could not agree on how to set up a unified German government.</a:t>
            </a:r>
          </a:p>
          <a:p>
            <a:endParaRPr lang="en-US" sz="2100" dirty="0"/>
          </a:p>
          <a:p>
            <a:r>
              <a:rPr lang="en-US" sz="2100" dirty="0" smtClean="0"/>
              <a:t>France, Great Britain, the U.S., and the Soviet Union divide Germany into four zones.</a:t>
            </a:r>
          </a:p>
          <a:p>
            <a:pPr lvl="1"/>
            <a:r>
              <a:rPr lang="en-US" sz="2100" dirty="0" smtClean="0"/>
              <a:t>France, G.B., and the U.S. merge their zones into West Germany.</a:t>
            </a:r>
          </a:p>
          <a:p>
            <a:endParaRPr lang="en-US" sz="2100" dirty="0"/>
          </a:p>
          <a:p>
            <a:r>
              <a:rPr lang="en-US" sz="2100" dirty="0" smtClean="0"/>
              <a:t>Berlin lies within the eastern zone controlled by the Soviet Union.</a:t>
            </a:r>
          </a:p>
          <a:p>
            <a:pPr lvl="1"/>
            <a:r>
              <a:rPr lang="en-US" sz="2100" dirty="0" smtClean="0"/>
              <a:t>Berlin was also divided into East and West Berlin</a:t>
            </a:r>
            <a:endParaRPr lang="en-US" sz="2100" dirty="0"/>
          </a:p>
        </p:txBody>
      </p:sp>
      <p:pic>
        <p:nvPicPr>
          <p:cNvPr id="4098" name="Picture 2" descr="https://worldhistoryatyhs.wikispaces.com/file/view/berlin_map1945.jpg/144867649/berlin_map1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21" y="1552463"/>
            <a:ext cx="4169682" cy="45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56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1" y="-56757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The Berlin Airlift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94971"/>
            <a:ext cx="6019799" cy="5363029"/>
          </a:xfrm>
        </p:spPr>
        <p:txBody>
          <a:bodyPr>
            <a:normAutofit/>
          </a:bodyPr>
          <a:lstStyle/>
          <a:p>
            <a:r>
              <a:rPr lang="en-US" dirty="0" smtClean="0"/>
              <a:t>In an attempt to force Western powers to abandon Berlin, Stalin’s forced blocked access to the city.</a:t>
            </a:r>
          </a:p>
          <a:p>
            <a:pPr lvl="1"/>
            <a:r>
              <a:rPr lang="en-US" dirty="0" smtClean="0"/>
              <a:t>With no supplies able to get to the city, citizens of West Berlin faced starvation.</a:t>
            </a:r>
          </a:p>
          <a:p>
            <a:endParaRPr lang="en-US" dirty="0"/>
          </a:p>
          <a:p>
            <a:r>
              <a:rPr lang="en-US" dirty="0" smtClean="0"/>
              <a:t>President Truman approves an airlift that would allow cargo planes to fly food, coal and other supplies into Berlin.</a:t>
            </a:r>
          </a:p>
          <a:p>
            <a:pPr lvl="1"/>
            <a:r>
              <a:rPr lang="en-US" dirty="0" smtClean="0"/>
              <a:t>Lasts for 11 months.</a:t>
            </a:r>
          </a:p>
          <a:p>
            <a:endParaRPr lang="en-US" dirty="0"/>
          </a:p>
          <a:p>
            <a:r>
              <a:rPr lang="en-US" dirty="0" smtClean="0"/>
              <a:t>Stalin is forced to call off the blockade.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122" name="Picture 2" descr="https://i.ytimg.com/vi/pwMOetpmi_k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402" y="1777130"/>
            <a:ext cx="5767008" cy="43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175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21" y="-190500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Fear of Communism at Home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1326321"/>
            <a:ext cx="6018597" cy="55316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After WWII, a growing number of Americans feared that communism would gain strength in the United States.</a:t>
            </a:r>
          </a:p>
          <a:p>
            <a:endParaRPr lang="en-US" dirty="0"/>
          </a:p>
          <a:p>
            <a:r>
              <a:rPr lang="en-US" dirty="0" smtClean="0"/>
              <a:t>Senator Joseph McCarthy made claims that hundreds of people working in the government belonged to the communist party.</a:t>
            </a:r>
          </a:p>
          <a:p>
            <a:pPr lvl="1"/>
            <a:r>
              <a:rPr lang="en-US" dirty="0" smtClean="0"/>
              <a:t>He had no evidence.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Fearful of employing communists, many organizations carried out “witch hunts” of their own.</a:t>
            </a:r>
          </a:p>
          <a:p>
            <a:pPr lvl="1"/>
            <a:r>
              <a:rPr lang="en-US" dirty="0" smtClean="0"/>
              <a:t>This led to many people losing their jobs.</a:t>
            </a:r>
          </a:p>
          <a:p>
            <a:pPr lvl="1"/>
            <a:r>
              <a:rPr lang="en-US" dirty="0" smtClean="0"/>
              <a:t>McCarthyism</a:t>
            </a:r>
            <a:endParaRPr lang="en-US" dirty="0"/>
          </a:p>
        </p:txBody>
      </p:sp>
      <p:pic>
        <p:nvPicPr>
          <p:cNvPr id="6148" name="Picture 4" descr="http://adst.org/wp-content/uploads/2013/02/mccarthy-newspaper-1024x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13" y="1707319"/>
            <a:ext cx="5644488" cy="446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845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4385</TotalTime>
  <Words>1391</Words>
  <Application>Microsoft Office PowerPoint</Application>
  <PresentationFormat>Widescreen</PresentationFormat>
  <Paragraphs>163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Bookman Old Style</vt:lpstr>
      <vt:lpstr>Rockwell</vt:lpstr>
      <vt:lpstr>Damask</vt:lpstr>
      <vt:lpstr>The Cold War</vt:lpstr>
      <vt:lpstr>Beginning of the Cold War</vt:lpstr>
      <vt:lpstr>The Iron Curtain</vt:lpstr>
      <vt:lpstr>Containing Communism Abroad </vt:lpstr>
      <vt:lpstr>Military Alliances</vt:lpstr>
      <vt:lpstr>The Marshall Plan</vt:lpstr>
      <vt:lpstr>Crisis in Germany</vt:lpstr>
      <vt:lpstr>The Berlin Airlift</vt:lpstr>
      <vt:lpstr>Fear of Communism at Home</vt:lpstr>
      <vt:lpstr>The Korean War</vt:lpstr>
      <vt:lpstr>The Korean War Cont.</vt:lpstr>
      <vt:lpstr>U.S.-Soviet Relations</vt:lpstr>
      <vt:lpstr>U.S-Soviet Relations Cont.</vt:lpstr>
      <vt:lpstr>U.S.-Soviet Relations Cont.</vt:lpstr>
      <vt:lpstr>Kennedy Faces Communist Threats</vt:lpstr>
      <vt:lpstr>Cuban Missile Crisis</vt:lpstr>
      <vt:lpstr>Unrest in Vietnam</vt:lpstr>
      <vt:lpstr>U.S. Involvement in the Vietnam War</vt:lpstr>
      <vt:lpstr>A Frustrating War</vt:lpstr>
      <vt:lpstr>An Unpopular War</vt:lpstr>
      <vt:lpstr>Legacy of the War</vt:lpstr>
      <vt:lpstr>Gorbachev Initiates Reform</vt:lpstr>
      <vt:lpstr>The Cold War Ends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</dc:title>
  <dc:creator>McKenna, Kevin</dc:creator>
  <cp:lastModifiedBy>Howard, Joshua B.</cp:lastModifiedBy>
  <cp:revision>39</cp:revision>
  <dcterms:created xsi:type="dcterms:W3CDTF">2016-04-18T14:59:48Z</dcterms:created>
  <dcterms:modified xsi:type="dcterms:W3CDTF">2016-04-21T17:02:09Z</dcterms:modified>
</cp:coreProperties>
</file>